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9FF4A"/>
              </a:solidFill>
              <a:ln w="25400" cap="flat">
                <a:solidFill>
                  <a:srgbClr val="183A31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9AD4F5"/>
              </a:solidFill>
              <a:ln w="25400" cap="flat">
                <a:solidFill>
                  <a:srgbClr val="183A31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FF9D83"/>
              </a:solidFill>
              <a:ln w="25400" cap="flat">
                <a:solidFill>
                  <a:srgbClr val="183A31"/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rgbClr val="E7C86B"/>
              </a:solidFill>
              <a:ln w="25400" cap="flat">
                <a:solidFill>
                  <a:srgbClr val="183A31"/>
                </a:solidFill>
                <a:prstDash val="solid"/>
                <a:round/>
              </a:ln>
              <a:effectLst/>
            </c:spPr>
          </c:dPt>
          <c:dPt>
            <c:idx val="4"/>
            <c:bubble3D val="0"/>
            <c:spPr>
              <a:solidFill>
                <a:srgbClr val="9AB0A2"/>
              </a:solidFill>
              <a:ln w="25400" cap="flat">
                <a:solidFill>
                  <a:srgbClr val="183A31"/>
                </a:solidFill>
                <a:prstDash val="solid"/>
                <a:round/>
              </a:ln>
              <a:effectLst/>
            </c:spPr>
          </c:dPt>
          <c:dPt>
            <c:idx val="5"/>
            <c:bubble3D val="0"/>
            <c:spPr>
              <a:solidFill>
                <a:srgbClr val="4A6357"/>
              </a:solidFill>
              <a:ln w="25400" cap="flat">
                <a:solidFill>
                  <a:srgbClr val="183A31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50" b="0" i="0" u="none" strike="noStrike">
                      <a:solidFill>
                        <a:srgbClr val="10211D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50" b="0" i="0" u="none" strike="noStrike">
                      <a:solidFill>
                        <a:srgbClr val="10211D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50" b="0" i="0" u="none" strike="noStrike">
                      <a:solidFill>
                        <a:srgbClr val="10211D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50" b="0" i="0" u="none" strike="noStrike">
                      <a:solidFill>
                        <a:srgbClr val="10211D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050" b="0" i="0" u="none" strike="noStrike">
                      <a:solidFill>
                        <a:srgbClr val="10211D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050" b="0" i="0" u="none" strike="noStrike">
                      <a:solidFill>
                        <a:srgbClr val="10211D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Product &amp; eng.</c:v>
                </c:pt>
                <c:pt idx="1">
                  <c:v>Corridor launch &amp; ops</c:v>
                </c:pt>
                <c:pt idx="2">
                  <c:v>Safety &amp; regulatory</c:v>
                </c:pt>
                <c:pt idx="3">
                  <c:v>Partnerships &amp; clinical</c:v>
                </c:pt>
                <c:pt idx="4">
                  <c:v>Team &amp; operations</c:v>
                </c:pt>
                <c:pt idx="5">
                  <c:v>Contingency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270000</c:v>
                </c:pt>
                <c:pt idx="1">
                  <c:v>165000</c:v>
                </c:pt>
                <c:pt idx="2">
                  <c:v>120000</c:v>
                </c:pt>
                <c:pt idx="3">
                  <c:v>75000</c:v>
                </c:pt>
                <c:pt idx="4">
                  <c:v>75000</c:v>
                </c:pt>
                <c:pt idx="5">
                  <c:v>45000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F0EEE6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Simplycity is a coordination and assurance layer, not an aircraft manufacturer — say this in the first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category before anything else: coordination/assurance layer, not a drone company.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question, not a plea. simplycity.nl for the live platform, resources/deliverables for the full document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457200" cy="457200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1243584" y="640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</a:t>
            </a:r>
            <a:pPr indent="0" marL="0">
              <a:buNone/>
            </a:pPr>
            <a:r>
              <a:rPr lang="en-US" sz="22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86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PITCH · PROJECT OVERVIEW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65176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64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air,</a:t>
            </a:r>
            <a:endParaRPr lang="en-US" sz="6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64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simple.</a:t>
            </a:r>
            <a:endParaRPr lang="en-US" sz="6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50749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coordination and evidence layer for essential urban air services — beginning with time-critical medical samples in Amsterdam.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6172200"/>
            <a:ext cx="10911535" cy="0"/>
          </a:xfrm>
          <a:prstGeom prst="line">
            <a:avLst/>
          </a:prstGeom>
          <a:noFill/>
          <a:ln w="12700">
            <a:solidFill>
              <a:srgbClr val="2B4A3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1.1 · 27 SEPTEMBER 2026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979615" y="6263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CONCEPT MATERIAL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34440"/>
            <a:ext cx="6309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Cities don’t need more drones in the sky.
</a:t>
            </a:r>
            <a:pPr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need the few flights that genuinely matter to be </a:t>
            </a:r>
            <a:pPr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safe, quiet, useful and accountable.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160520"/>
            <a:ext cx="6309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Time-critical diagnostic samples move across cities by road, through variable traffic. Aircraft technology alone doesn’t fix that — each service needs a coordinated route, authorised sites, real-time weather and dispatch decisions, clinical custody, oversight, and evidence that it benefits the city.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269480" y="1234440"/>
            <a:ext cx="4282135" cy="4572000"/>
          </a:xfrm>
          <a:prstGeom prst="roundRect">
            <a:avLst>
              <a:gd name="adj" fmla="val 1708"/>
            </a:avLst>
          </a:prstGeom>
          <a:solidFill>
            <a:srgbClr val="183A3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589520" y="1536192"/>
            <a:ext cx="36420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IS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589520" y="1847088"/>
            <a:ext cx="364205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coordination &amp; assurance layer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7589520" y="2606040"/>
            <a:ext cx="36420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makes a medical drone corridor operable as one auditable system — beginning with medical samples in Amsterdam.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589520" y="3840480"/>
            <a:ext cx="3642055" cy="0"/>
          </a:xfrm>
          <a:prstGeom prst="line">
            <a:avLst/>
          </a:prstGeom>
          <a:noFill/>
          <a:ln w="12700">
            <a:solidFill>
              <a:srgbClr val="2B4A3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589520" y="40233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955280" y="4023360"/>
            <a:ext cx="3276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 mission coordination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589520" y="444398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955280" y="4443984"/>
            <a:ext cx="3276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&amp; evidence for urban air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589520" y="486460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955280" y="4864608"/>
            <a:ext cx="3276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Fleet-agnostic integration layer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589520" y="5285232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9D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955280" y="5285232"/>
            <a:ext cx="3276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Aircraft manufacturer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BOUNDARY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8872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software-and-operations company —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an aircraft manufacturer.</a:t>
            </a:r>
            <a:endParaRPr lang="en-US" sz="2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221992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2221992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8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NOT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41248" y="2606040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261872" y="26060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 mission-coordination layer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2606040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36208" y="2606040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656832" y="26060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aircraft manufacturer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547872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41248" y="3547872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261872" y="3547872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trust &amp; evidence system for urban air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035040" y="3547872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236208" y="3547872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656832" y="3547872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delivery company or logistics carrier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489704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41248" y="4489704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261872" y="4489704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fleet-agnostic layer for operators &amp; OEMs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035040" y="4489704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236208" y="4489704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656832" y="4489704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aircraft operator, unless licensed for it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40080" y="5431536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41248" y="5431536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261872" y="5431536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corridor-launch partner for cities &amp; care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035040" y="5431536"/>
            <a:ext cx="507492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236208" y="5431536"/>
            <a:ext cx="365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6656832" y="5431536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substitute for authority or clinical process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33" name="Text 31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FE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calm layer. Every critical flight.</a:t>
            </a:r>
            <a:endParaRPr lang="en-US" sz="29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connects operators, public authorities, landing infrastructure and customers in one shared, auditable flight environment.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60604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2926080"/>
            <a:ext cx="621792" cy="621792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60120" y="292608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23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37033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4206240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orchestration: route volume, availability, weather, pad capacity and energy status — turns a request into a releasable mission.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89120" y="260604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709160" y="2926080"/>
            <a:ext cx="621792" cy="621792"/>
          </a:xfrm>
          <a:prstGeom prst="ellipse">
            <a:avLst/>
          </a:prstGeom>
          <a:solidFill>
            <a:srgbClr val="9AD4F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709160" y="292608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endParaRPr lang="en-US" sz="2300" dirty="0"/>
          </a:p>
        </p:txBody>
      </p:sp>
      <p:sp>
        <p:nvSpPr>
          <p:cNvPr id="15" name="Text 13"/>
          <p:cNvSpPr txBox="1"/>
          <p:nvPr/>
        </p:nvSpPr>
        <p:spPr>
          <a:xfrm>
            <a:off x="4709160" y="37033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709160" y="4206240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Role-appropriate visibility for hospitals, operators, hubs and authorities, backed by a tamper-evident event record.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38160" y="2606040"/>
            <a:ext cx="3429000" cy="3291840"/>
          </a:xfrm>
          <a:prstGeom prst="roundRect">
            <a:avLst>
              <a:gd name="adj" fmla="val 2222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458200" y="2926080"/>
            <a:ext cx="621792" cy="621792"/>
          </a:xfrm>
          <a:prstGeom prst="ellipse">
            <a:avLst/>
          </a:prstGeom>
          <a:solidFill>
            <a:srgbClr val="FF9D8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458200" y="292608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300" dirty="0"/>
          </a:p>
        </p:txBody>
      </p:sp>
      <p:sp>
        <p:nvSpPr>
          <p:cNvPr id="20" name="Text 18"/>
          <p:cNvSpPr txBox="1"/>
          <p:nvPr/>
        </p:nvSpPr>
        <p:spPr>
          <a:xfrm>
            <a:off x="8458200" y="37033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458200" y="4206240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reliability, elapsed time, route compliance, energy use and measured noise — the evidence base for a scale decision.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24" name="Text 22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FITS TOGETHER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parties. One accountable system.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306324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4672" y="2002536"/>
            <a:ext cx="2734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provider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267712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/ clinical custody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758184" y="2167128"/>
            <a:ext cx="256032" cy="164592"/>
          </a:xfrm>
          <a:prstGeom prst="chevron">
            <a:avLst/>
          </a:prstGeom>
          <a:solidFill>
            <a:srgbClr val="AEB6A9"/>
          </a:solidFill>
          <a:ln/>
        </p:spPr>
      </p:sp>
      <p:sp>
        <p:nvSpPr>
          <p:cNvPr id="10" name="Shape 8"/>
          <p:cNvSpPr/>
          <p:nvPr/>
        </p:nvSpPr>
        <p:spPr>
          <a:xfrm>
            <a:off x="640080" y="2679192"/>
            <a:ext cx="306324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04672" y="2715768"/>
            <a:ext cx="2734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operator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" y="2980944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aircraft / remote ops / maintenance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758184" y="2880360"/>
            <a:ext cx="256032" cy="164592"/>
          </a:xfrm>
          <a:prstGeom prst="chevron">
            <a:avLst/>
          </a:prstGeom>
          <a:solidFill>
            <a:srgbClr val="AEB6A9"/>
          </a:solidFill>
          <a:ln/>
        </p:spPr>
      </p:sp>
      <p:sp>
        <p:nvSpPr>
          <p:cNvPr id="14" name="Shape 12"/>
          <p:cNvSpPr/>
          <p:nvPr/>
        </p:nvSpPr>
        <p:spPr>
          <a:xfrm>
            <a:off x="640080" y="3392424"/>
            <a:ext cx="306324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4672" y="3429000"/>
            <a:ext cx="2734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OEM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04672" y="3694176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aircraft product / technical data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758184" y="3593592"/>
            <a:ext cx="256032" cy="164592"/>
          </a:xfrm>
          <a:prstGeom prst="chevron">
            <a:avLst/>
          </a:prstGeom>
          <a:solidFill>
            <a:srgbClr val="AEB6A9"/>
          </a:solidFill>
          <a:ln/>
        </p:spPr>
      </p:sp>
      <p:sp>
        <p:nvSpPr>
          <p:cNvPr id="18" name="Shape 16"/>
          <p:cNvSpPr/>
          <p:nvPr/>
        </p:nvSpPr>
        <p:spPr>
          <a:xfrm>
            <a:off x="640080" y="4105656"/>
            <a:ext cx="306324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04672" y="4142232"/>
            <a:ext cx="2734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 owner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04672" y="4407408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 / access / ground safety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758184" y="4306824"/>
            <a:ext cx="256032" cy="164592"/>
          </a:xfrm>
          <a:prstGeom prst="chevron">
            <a:avLst/>
          </a:prstGeom>
          <a:solidFill>
            <a:srgbClr val="AEB6A9"/>
          </a:solidFill>
          <a:ln/>
        </p:spPr>
      </p:sp>
      <p:sp>
        <p:nvSpPr>
          <p:cNvPr id="22" name="Shape 20"/>
          <p:cNvSpPr/>
          <p:nvPr/>
        </p:nvSpPr>
        <p:spPr>
          <a:xfrm>
            <a:off x="640080" y="4818888"/>
            <a:ext cx="306324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04672" y="4855464"/>
            <a:ext cx="2734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/ authority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04672" y="5120640"/>
            <a:ext cx="27340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/ permissions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3758184" y="5020056"/>
            <a:ext cx="256032" cy="164592"/>
          </a:xfrm>
          <a:prstGeom prst="chevron">
            <a:avLst/>
          </a:prstGeom>
          <a:solidFill>
            <a:srgbClr val="AEB6A9"/>
          </a:solidFill>
          <a:ln/>
        </p:spPr>
      </p:sp>
      <p:sp>
        <p:nvSpPr>
          <p:cNvPr id="26" name="Shape 24"/>
          <p:cNvSpPr/>
          <p:nvPr/>
        </p:nvSpPr>
        <p:spPr>
          <a:xfrm>
            <a:off x="4105656" y="1965960"/>
            <a:ext cx="3063240" cy="3419856"/>
          </a:xfrm>
          <a:prstGeom prst="roundRect">
            <a:avLst>
              <a:gd name="adj" fmla="val 2388"/>
            </a:avLst>
          </a:prstGeom>
          <a:solidFill>
            <a:srgbClr val="183A31"/>
          </a:solidFill>
          <a:ln/>
        </p:spPr>
      </p:sp>
      <p:sp>
        <p:nvSpPr>
          <p:cNvPr id="27" name="Shape 25"/>
          <p:cNvSpPr/>
          <p:nvPr/>
        </p:nvSpPr>
        <p:spPr>
          <a:xfrm>
            <a:off x="5335524" y="2221992"/>
            <a:ext cx="603504" cy="603504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5335524" y="222199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105656" y="29718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100" kern="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4379976" y="342900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· audit ·</a:t>
            </a:r>
            <a:endParaRPr lang="en-US" sz="11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views · impact reporting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223760" y="3557016"/>
            <a:ext cx="292608" cy="237744"/>
          </a:xfrm>
          <a:prstGeom prst="chevron">
            <a:avLst/>
          </a:prstGeom>
          <a:solidFill>
            <a:srgbClr val="AEB6A9"/>
          </a:solidFill>
          <a:ln/>
        </p:spPr>
      </p:sp>
      <p:sp>
        <p:nvSpPr>
          <p:cNvPr id="32" name="Shape 30"/>
          <p:cNvSpPr/>
          <p:nvPr/>
        </p:nvSpPr>
        <p:spPr>
          <a:xfrm>
            <a:off x="7571232" y="1965960"/>
            <a:ext cx="3980383" cy="3419856"/>
          </a:xfrm>
          <a:prstGeom prst="roundRect">
            <a:avLst>
              <a:gd name="adj" fmla="val 2139"/>
            </a:avLst>
          </a:prstGeom>
          <a:solidFill>
            <a:srgbClr val="C9FF4A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799832" y="1965960"/>
            <a:ext cx="3523183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trusted,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accountable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700" dirty="0"/>
          </a:p>
        </p:txBody>
      </p:sp>
      <p:sp>
        <p:nvSpPr>
          <p:cNvPr id="34" name="Text 32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35" name="Text 33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36" name="Text 34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FE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WEDGE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17-minute care corridor.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87452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time-critical medical samples between controlled care hubs and laboratories. Deliberately narrow: repeatable routes, measurable service value, identifiable stakeholders, concentrated safety and acceptance work.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971800"/>
            <a:ext cx="3429000" cy="1554480"/>
          </a:xfrm>
          <a:prstGeom prst="roundRect">
            <a:avLst>
              <a:gd name="adj" fmla="val 4706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315468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KM</a:t>
            </a:r>
            <a:endParaRPr lang="en-US" sz="38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959352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REFERENCE ROUTE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89120" y="2971800"/>
            <a:ext cx="3429000" cy="1554480"/>
          </a:xfrm>
          <a:prstGeom prst="roundRect">
            <a:avLst>
              <a:gd name="adj" fmla="val 4706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315468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 KM/H</a:t>
            </a:r>
            <a:endParaRPr lang="en-US" sz="38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3959352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WING-BORNE CRUISE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138160" y="2971800"/>
            <a:ext cx="3429000" cy="1554480"/>
          </a:xfrm>
          <a:prstGeom prst="roundRect">
            <a:avLst>
              <a:gd name="adj" fmla="val 4706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412480" y="315468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MIN</a:t>
            </a:r>
            <a:endParaRPr lang="en-US" sz="3800" dirty="0"/>
          </a:p>
        </p:txBody>
      </p:sp>
      <p:sp>
        <p:nvSpPr>
          <p:cNvPr id="15" name="Text 13"/>
          <p:cNvSpPr txBox="1"/>
          <p:nvPr/>
        </p:nvSpPr>
        <p:spPr>
          <a:xfrm>
            <a:off x="8412480" y="3959352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DOOR-TO-DOOR TARGET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4892040"/>
            <a:ext cx="10911535" cy="0"/>
          </a:xfrm>
          <a:prstGeom prst="line">
            <a:avLst/>
          </a:prstGeom>
          <a:noFill/>
          <a:ln w="12700">
            <a:solidFill>
              <a:srgbClr val="2B4A3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507492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isn’t a viral demonstration. It’s a service that meets its clinical window, operates safely within its authorisation, is accepted by its hosts and neighbours, and has a credible cost-to-scale model.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58978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planning scenario — not a delivered service. The ‘62% faster than road’ figure on the public site is a hypothesis to validate, not an investment claim.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20" name="Text 18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AIRCRAFT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SC-17 CAREWING — not a Simplycity product.</a:t>
            </a:r>
            <a:endParaRPr lang="en-US" sz="2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5349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supplier-neutral reference configuration that makes the corridor requirements specific enough to evaluate real OEM candidates and design the platform interface. If a candidate beats the reference, it wins — Simplycity doesn’t need to build SC-17.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3611880"/>
            <a:ext cx="5349240" cy="2606040"/>
          </a:xfrm>
          <a:prstGeom prst="roundRect">
            <a:avLst>
              <a:gd name="adj" fmla="val 2807"/>
            </a:avLst>
          </a:prstGeom>
          <a:solidFill>
            <a:srgbClr val="183A31"/>
          </a:solidFill>
          <a:ln/>
        </p:spPr>
      </p:sp>
      <p:sp>
        <p:nvSpPr>
          <p:cNvPr id="8" name="Shape 6"/>
          <p:cNvSpPr/>
          <p:nvPr/>
        </p:nvSpPr>
        <p:spPr>
          <a:xfrm>
            <a:off x="1897380" y="4878324"/>
            <a:ext cx="2834640" cy="164592"/>
          </a:xfrm>
          <a:prstGeom prst="rect">
            <a:avLst/>
          </a:prstGeom>
          <a:solidFill>
            <a:srgbClr val="C9FF4A"/>
          </a:solidFill>
          <a:ln/>
        </p:spPr>
      </p:sp>
      <p:sp>
        <p:nvSpPr>
          <p:cNvPr id="9" name="Shape 7"/>
          <p:cNvSpPr/>
          <p:nvPr/>
        </p:nvSpPr>
        <p:spPr>
          <a:xfrm>
            <a:off x="2537460" y="4576572"/>
            <a:ext cx="1554480" cy="768096"/>
          </a:xfrm>
          <a:prstGeom prst="roundRect">
            <a:avLst>
              <a:gd name="adj" fmla="val 35714"/>
            </a:avLst>
          </a:prstGeom>
          <a:solidFill>
            <a:srgbClr val="F0EEE6"/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4000500" y="4686300"/>
            <a:ext cx="365760" cy="548640"/>
          </a:xfrm>
          <a:prstGeom prst="triangle">
            <a:avLst/>
          </a:prstGeom>
          <a:solidFill>
            <a:srgbClr val="F0EEE6"/>
          </a:solidFill>
          <a:ln/>
        </p:spPr>
      </p:sp>
      <p:sp>
        <p:nvSpPr>
          <p:cNvPr id="11" name="Shape 9"/>
          <p:cNvSpPr/>
          <p:nvPr/>
        </p:nvSpPr>
        <p:spPr>
          <a:xfrm>
            <a:off x="1961388" y="4338828"/>
            <a:ext cx="237744" cy="237744"/>
          </a:xfrm>
          <a:prstGeom prst="ellipse">
            <a:avLst/>
          </a:prstGeom>
          <a:solidFill>
            <a:srgbClr val="0D241C"/>
          </a:solidFill>
          <a:ln w="19050">
            <a:solidFill>
              <a:srgbClr val="C9FF4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47388" y="4338828"/>
            <a:ext cx="237744" cy="237744"/>
          </a:xfrm>
          <a:prstGeom prst="ellipse">
            <a:avLst/>
          </a:prstGeom>
          <a:solidFill>
            <a:srgbClr val="0D241C"/>
          </a:solidFill>
          <a:ln w="19050">
            <a:solidFill>
              <a:srgbClr val="C9FF4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61388" y="5344668"/>
            <a:ext cx="237744" cy="237744"/>
          </a:xfrm>
          <a:prstGeom prst="ellipse">
            <a:avLst/>
          </a:prstGeom>
          <a:solidFill>
            <a:srgbClr val="0D241C"/>
          </a:solidFill>
          <a:ln w="19050">
            <a:solidFill>
              <a:srgbClr val="C9FF4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47388" y="5344668"/>
            <a:ext cx="237744" cy="237744"/>
          </a:xfrm>
          <a:prstGeom prst="ellipse">
            <a:avLst/>
          </a:prstGeom>
          <a:solidFill>
            <a:srgbClr val="0D241C"/>
          </a:solidFill>
          <a:ln w="19050">
            <a:solidFill>
              <a:srgbClr val="C9FF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5833872"/>
            <a:ext cx="5349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9FB0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CONFIGURATION — CONCEPT ONLY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783080"/>
          <a:ext cx="5150815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32201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0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Configuration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Battery-electric fixed-wing quadplane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0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Payload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 kg / 7 L target cassette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0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Span / MTOM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1.75 m / 13.6 kg target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0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Cruise / range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 km/h / 35 km planning envelope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0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Reference route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 km, 17-min door-to-door target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18" name="Text 15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that compounds.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with service revenue; scale with software; win with the corridor network.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23160"/>
          <a:ext cx="1091153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4023360"/>
                <a:gridCol w="377921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0EE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 stream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3A3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0EE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Buyer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3A3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0EE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Commercial basis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3A3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Corridor onboarding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network / operator / coalition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One-time design, integration &amp; launch fee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Mission orchestration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 or service sponsor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 managed / completed mission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 subscription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 and/or city programme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 corridor, active asset, or annual licence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Trust / Impact reporting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Authority or coalition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 governance &amp; reporting licence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Integration &amp; support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OEM, operator or hub provider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 fee or recurring retainer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40080" y="5806440"/>
            <a:ext cx="1091153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i="1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early corridor is funded as a pilot consortium: the care sponsor buys a service outcome, the licensed operator is paid for flight operations, Simplycity earns setup, orchestration and platform/assurance revenue. No aircraft resale, fleet margin, or unvalidated volume curve assumed.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FE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Land. Build. Productise. Compound.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2578608" cy="3108960"/>
          </a:xfrm>
          <a:prstGeom prst="roundRect">
            <a:avLst>
              <a:gd name="adj" fmla="val 2837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6112" y="2404872"/>
            <a:ext cx="502920" cy="502920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96112" y="2404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896112" y="306324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one high-trust coalition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749040"/>
            <a:ext cx="20665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care provider, licensed operator, hub owners and a municipal working group.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36976" y="3611880"/>
            <a:ext cx="182880" cy="182880"/>
          </a:xfrm>
          <a:prstGeom prst="chevron">
            <a:avLst/>
          </a:prstGeom>
          <a:solidFill>
            <a:srgbClr val="3E5F52"/>
          </a:solidFill>
          <a:ln/>
        </p:spPr>
      </p:sp>
      <p:sp>
        <p:nvSpPr>
          <p:cNvPr id="12" name="Shape 10"/>
          <p:cNvSpPr/>
          <p:nvPr/>
        </p:nvSpPr>
        <p:spPr>
          <a:xfrm>
            <a:off x="3438144" y="2148840"/>
            <a:ext cx="2578608" cy="3108960"/>
          </a:xfrm>
          <a:prstGeom prst="roundRect">
            <a:avLst>
              <a:gd name="adj" fmla="val 2837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94176" y="2404872"/>
            <a:ext cx="502920" cy="502920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694176" y="2404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3694176" y="306324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one auditable corridor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3694176" y="3749040"/>
            <a:ext cx="20665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the aircraft/operator, configure the hub workflow, show authorities measurable control.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35040" y="3611880"/>
            <a:ext cx="182880" cy="182880"/>
          </a:xfrm>
          <a:prstGeom prst="chevron">
            <a:avLst/>
          </a:prstGeom>
          <a:solidFill>
            <a:srgbClr val="3E5F52"/>
          </a:solidFill>
          <a:ln/>
        </p:spPr>
      </p:sp>
      <p:sp>
        <p:nvSpPr>
          <p:cNvPr id="18" name="Shape 16"/>
          <p:cNvSpPr/>
          <p:nvPr/>
        </p:nvSpPr>
        <p:spPr>
          <a:xfrm>
            <a:off x="6236208" y="2148840"/>
            <a:ext cx="2578608" cy="3108960"/>
          </a:xfrm>
          <a:prstGeom prst="roundRect">
            <a:avLst>
              <a:gd name="adj" fmla="val 2837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92240" y="2404872"/>
            <a:ext cx="502920" cy="502920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92240" y="2404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0" y="306324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Productise the playbook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6492240" y="3749040"/>
            <a:ext cx="20665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route, hub, reporting, data-contract and acceptance templates for the next corridor.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833104" y="3611880"/>
            <a:ext cx="182880" cy="182880"/>
          </a:xfrm>
          <a:prstGeom prst="chevron">
            <a:avLst/>
          </a:prstGeom>
          <a:solidFill>
            <a:srgbClr val="3E5F52"/>
          </a:solidFill>
          <a:ln/>
        </p:spPr>
      </p:sp>
      <p:sp>
        <p:nvSpPr>
          <p:cNvPr id="24" name="Shape 22"/>
          <p:cNvSpPr/>
          <p:nvPr/>
        </p:nvSpPr>
        <p:spPr>
          <a:xfrm>
            <a:off x="9034272" y="2148840"/>
            <a:ext cx="2578608" cy="3108960"/>
          </a:xfrm>
          <a:prstGeom prst="roundRect">
            <a:avLst>
              <a:gd name="adj" fmla="val 2837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290304" y="2404872"/>
            <a:ext cx="502920" cy="502920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290304" y="2404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7" name="Text 25"/>
          <p:cNvSpPr txBox="1"/>
          <p:nvPr/>
        </p:nvSpPr>
        <p:spPr>
          <a:xfrm>
            <a:off x="9290304" y="306324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 evidence &amp; data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9290304" y="3749040"/>
            <a:ext cx="206654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proven workflow, integrated fleet and measured dataset makes the next corridor cheaper to launch.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5440680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intended moat isn’t a proprietary airframe — it’s a trusted operating standard, integrated data layer, repeatable stakeholder workflow, and a record of delivering public value without public surprise.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31" name="Text 29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PROOF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slide. A working platform.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Flow, Trust and Impact already run end to end against a simulated SC-17 — live at simplycity.nl.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468880"/>
            <a:ext cx="50749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2747772"/>
            <a:ext cx="402336" cy="402336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41248" y="2747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46888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platform live at simplycity.nl, real TLS, real domain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80760" y="2468880"/>
            <a:ext cx="50749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81928" y="2747772"/>
            <a:ext cx="402336" cy="402336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281928" y="2747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0" y="246888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release gates on live data — stale data fails closed, not open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566160"/>
            <a:ext cx="50749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1248" y="3845052"/>
            <a:ext cx="402336" cy="402336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41248" y="38450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56616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SHA-256 hash-chained, tamper-evident trust ledger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0760" y="3566160"/>
            <a:ext cx="50749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81928" y="3845052"/>
            <a:ext cx="402336" cy="402336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281928" y="38450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858000" y="356616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sign-up, email verification and admin review — not only a sandbox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4663440"/>
            <a:ext cx="50749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41248" y="4942332"/>
            <a:ext cx="402336" cy="402336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41248" y="4942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466344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automated backend tests covering safety, security and custody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080760" y="4663440"/>
            <a:ext cx="507492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81928" y="4942332"/>
            <a:ext cx="402336" cy="402336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281928" y="4942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6858000" y="466344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SC-17 reference config, OEM-neutral requirements, 10-document public library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33" name="Text 31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FLIGHT PLAN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coalition to a pilot decision.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183A3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1305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M0–M2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4231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Coalition &amp; service definition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04495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care partner, operator dialogue, route/payload brief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416552" y="196596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183A3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45152" y="21305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M2–M4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645152" y="24231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 feasibility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304495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Route/hub survey, supplier scorecard, ConOps, initial risk work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93024" y="196596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183A3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421624" y="21305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M4–M6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421624" y="24231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+ integration MVP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8421624" y="304495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Dispatch, custody, stakeholder view, OEM/operator data interface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40080" y="416052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68680" y="432511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M6–M8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68680" y="4617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Supervised demonstrations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68680" y="523951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aircraft, energy, noise, workflow and exception data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416552" y="416052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645152" y="432511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M8–M10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4645152" y="4617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Limited-pilot readiness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4645152" y="523951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Refined operating model, maintenance/hub processes, commercial terms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8193024" y="416052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 w="12700">
            <a:solidFill>
              <a:srgbClr val="D8D6C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421624" y="432511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6F8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M10–M12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8421624" y="4617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decision &amp; scale package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8421624" y="523951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review, cost-to-scale, city-launch playbook, next-corridor pipeline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31" name="Text 29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FE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TEST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09728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2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deliver a critical sample more reliably than a road courier — while earning public trust?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40080" y="23317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96112" y="2532888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898648"/>
            <a:ext cx="2916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critical operational events; every exception reviewed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89120" y="23317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45152" y="2532888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645152" y="2898648"/>
            <a:ext cx="2916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≥95% of eligible missions inside the agreed window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138160" y="23317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94192" y="2532888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394192" y="2898648"/>
            <a:ext cx="2916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cancellation/diversion rates — no cherry-picking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4224528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96112" y="4425696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96112" y="4791456"/>
            <a:ext cx="2916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≥70% positive local sentiment, valid sampling method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389120" y="4224528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45152" y="4425696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4645152" y="4791456"/>
            <a:ext cx="2916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noise &amp; energy ledger vs. the ground workflow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138160" y="4224528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12281F"/>
          </a:solidFill>
          <a:ln w="12700">
            <a:solidFill>
              <a:srgbClr val="2B4A3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394192" y="4425696"/>
            <a:ext cx="2916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ECONOMICS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394192" y="4791456"/>
            <a:ext cx="2916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CE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contribution model &amp; next-corridor cost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25" name="Text 23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26" name="Text 24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EE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10211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60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 RISKS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risks, named mitigations.</a:t>
            </a:r>
            <a:endParaRPr lang="en-US" sz="25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74520"/>
          <a:ext cx="10911535" cy="914400"/>
        </p:xfrm>
        <a:graphic>
          <a:graphicData uri="http://schemas.openxmlformats.org/drawingml/2006/table">
            <a:tbl>
              <a:tblPr/>
              <a:tblGrid>
                <a:gridCol w="3566160"/>
                <a:gridCol w="73453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0EE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3A3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0EE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Mitigation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3A3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Approval timeline extends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Narrow, controlled route; early authority/operator engagement; stage investment by evidence gates.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OEM performance falls short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 SC-17 supplier-neutral; score multiple candidates; change assumptions transparently.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Hub or community resistance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Survey sites early; use measured (not claimed) noise; publish a clear incident process.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Clinical workflow harder than flight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Co-design with care partners; validate custody, temperature and exceptions pre-pilot.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 insufficiently differentiated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Focus on multi-party audit and fleet-agnostic integration — not generic telemetry.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D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Capital intensity grows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02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fleet ownership by default; hardware commitments only after coalition/route diligence.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B95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3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152144" y="50292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FE0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PRE-SEED RAISE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3444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€750,000</a:t>
            </a:r>
            <a:endParaRPr lang="en-US" sz="5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PRE-SEED TARGET · ~12 MONTHS RUNWAY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880360"/>
            <a:ext cx="5029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establish the coalition, prove the corridor path, integrate the platform and enter supervised pilot operations. Illustrative plan — timing and cost depend on OEM/operator selection and regulatory scope. Assumes no aircraft manufacturing or fleet purchase.</a:t>
            </a:r>
            <a:endParaRPr lang="en-US" sz="125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6309360" y="1234440"/>
          <a:ext cx="521208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Text 6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100" kern="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 — MASTER PITCH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6979615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MATERIAL — NOT AUDITED, NOT AN OFFER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11185855" y="5029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A9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83A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457200" cy="457200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640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0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1243584" y="640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simplycity</a:t>
            </a:r>
            <a:pPr indent="0" marL="0">
              <a:buNone/>
            </a:pPr>
            <a:r>
              <a:rPr lang="en-US" sz="2000" b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373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make the first city feel inevitable.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6060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2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We’re assembling a small founding coalition to design and launch the Amsterdam care-corridor pilot: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3255264"/>
            <a:ext cx="109728" cy="109728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32688" y="32004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lead pre-seed investor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694176"/>
            <a:ext cx="109728" cy="109728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32688" y="3639312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anchor care partner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4133088"/>
            <a:ext cx="109728" cy="109728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32688" y="4078224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qualified operating partner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572000"/>
            <a:ext cx="109728" cy="109728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32688" y="4517136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aircraft / OEM partner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5010912"/>
            <a:ext cx="109728" cy="109728"/>
          </a:xfrm>
          <a:prstGeom prst="ellipse">
            <a:avLst/>
          </a:prstGeom>
          <a:solidFill>
            <a:srgbClr val="C9FF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32688" y="495604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0E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municipal working group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40080" y="5623560"/>
            <a:ext cx="10911535" cy="0"/>
          </a:xfrm>
          <a:prstGeom prst="line">
            <a:avLst/>
          </a:prstGeom>
          <a:noFill/>
          <a:ln w="12700">
            <a:solidFill>
              <a:srgbClr val="2B4A3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5760720"/>
            <a:ext cx="10911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C9F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isn’t “should a city fill with drones?” It’s: can we prove one essential route is safer, more reliable and more accountable than the status quo — and build the operating system that lets that proof travel to the next city?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2026-09-27T11:31:39Z</dcterms:created>
  <dcterms:modified xsi:type="dcterms:W3CDTF">2026-09-27T11:31:39Z</dcterms:modified>
</cp:coreProperties>
</file>