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in the first sentence: Simplycity is a coordination and assurance platform, not an aircraft manufacturer and not an operator. 'Civic operating system' is the long-term vision; this is what we sell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from the live model at simplycity.nl/platform/economics.html (base case: city pays €0). With authority reporting added as upside at 12/day, break-even drops to ~8 corridors.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anwb.nl/medical-drones (Aug 2026 extension); dronelife.com / logisticsmanager.com on Apian–Synnovis–Matternet (2025). Confirm Amsterdam UMC's current relationship with the ANWB consortium directly before claiming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inviting the investor into the problem, not by asking for a yes. Question 6 makes them useful before they invest.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640080"/>
            <a:ext cx="457200" cy="457200"/>
          </a:xfrm>
          <a:prstGeom prst="ellipse">
            <a:avLst/>
          </a:prstGeom>
          <a:solidFill>
            <a:srgbClr val="C9FF4A"/>
          </a:solidFill>
          <a:ln/>
        </p:spPr>
      </p:sp>
      <p:sp>
        <p:nvSpPr>
          <p:cNvPr id="3" name="Text 1"/>
          <p:cNvSpPr txBox="1"/>
          <p:nvPr/>
        </p:nvSpPr>
        <p:spPr>
          <a:xfrm>
            <a:off x="640080" y="640080"/>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S</a:t>
            </a:r>
            <a:endParaRPr lang="en-US" sz="1600" dirty="0"/>
          </a:p>
        </p:txBody>
      </p:sp>
      <p:sp>
        <p:nvSpPr>
          <p:cNvPr id="4" name="Text 2"/>
          <p:cNvSpPr txBox="1"/>
          <p:nvPr/>
        </p:nvSpPr>
        <p:spPr>
          <a:xfrm>
            <a:off x="1243584" y="640080"/>
            <a:ext cx="3657600" cy="457200"/>
          </a:xfrm>
          <a:prstGeom prst="rect">
            <a:avLst/>
          </a:prstGeom>
          <a:noFill/>
          <a:ln/>
        </p:spPr>
        <p:txBody>
          <a:bodyPr wrap="square" lIns="0" tIns="0" rIns="0" bIns="0" rtlCol="0" anchor="ctr"/>
          <a:lstStyle/>
          <a:p>
            <a:pPr indent="0" marL="0">
              <a:buNone/>
            </a:pPr>
            <a:r>
              <a:rPr lang="en-US" sz="2200" b="1" dirty="0">
                <a:solidFill>
                  <a:srgbClr val="F0EEE6"/>
                </a:solidFill>
                <a:latin typeface="Calibri" pitchFamily="34" charset="0"/>
                <a:ea typeface="Calibri" pitchFamily="34" charset="-122"/>
                <a:cs typeface="Calibri" pitchFamily="34" charset="-120"/>
              </a:rPr>
              <a:t>simplycity</a:t>
            </a:r>
            <a:pPr indent="0" marL="0">
              <a:buNone/>
            </a:pPr>
            <a:r>
              <a:rPr lang="en-US" sz="2200" b="1" dirty="0">
                <a:solidFill>
                  <a:srgbClr val="C9FF4A"/>
                </a:solidFill>
                <a:latin typeface="Calibri" pitchFamily="34" charset="0"/>
                <a:ea typeface="Calibri" pitchFamily="34" charset="-122"/>
                <a:cs typeface="Calibri" pitchFamily="34" charset="-120"/>
              </a:rPr>
              <a:t>.</a:t>
            </a:r>
            <a:endParaRPr lang="en-US" sz="2200" dirty="0"/>
          </a:p>
        </p:txBody>
      </p:sp>
      <p:sp>
        <p:nvSpPr>
          <p:cNvPr id="5" name="Text 3"/>
          <p:cNvSpPr txBox="1"/>
          <p:nvPr/>
        </p:nvSpPr>
        <p:spPr>
          <a:xfrm>
            <a:off x="640080" y="2148840"/>
            <a:ext cx="9144000" cy="365760"/>
          </a:xfrm>
          <a:prstGeom prst="rect">
            <a:avLst/>
          </a:prstGeom>
          <a:noFill/>
          <a:ln/>
        </p:spPr>
        <p:txBody>
          <a:bodyPr wrap="square" lIns="0" tIns="0" rIns="0" bIns="0" rtlCol="0" anchor="ctr"/>
          <a:lstStyle/>
          <a:p>
            <a:pPr indent="0" marL="0">
              <a:buNone/>
            </a:pPr>
            <a:r>
              <a:rPr lang="en-US" sz="1300" b="1" spc="300" kern="0" dirty="0">
                <a:solidFill>
                  <a:srgbClr val="C9FF4A"/>
                </a:solidFill>
                <a:latin typeface="Calibri" pitchFamily="34" charset="0"/>
                <a:ea typeface="Calibri" pitchFamily="34" charset="-122"/>
                <a:cs typeface="Calibri" pitchFamily="34" charset="-120"/>
              </a:rPr>
              <a:t>INVESTOR BRIEF · PRE-SEED</a:t>
            </a:r>
            <a:endParaRPr lang="en-US" sz="1300" dirty="0"/>
          </a:p>
        </p:txBody>
      </p:sp>
      <p:sp>
        <p:nvSpPr>
          <p:cNvPr id="6" name="Text 4"/>
          <p:cNvSpPr txBox="1"/>
          <p:nvPr/>
        </p:nvSpPr>
        <p:spPr>
          <a:xfrm>
            <a:off x="640080" y="2560320"/>
            <a:ext cx="10515600" cy="2286000"/>
          </a:xfrm>
          <a:prstGeom prst="rect">
            <a:avLst/>
          </a:prstGeom>
          <a:noFill/>
          <a:ln/>
        </p:spPr>
        <p:txBody>
          <a:bodyPr wrap="square" lIns="0" tIns="0" rIns="0" bIns="0" rtlCol="0" anchor="ctr"/>
          <a:lstStyle/>
          <a:p>
            <a:pPr indent="0" marL="0">
              <a:lnSpc>
                <a:spcPct val="98000"/>
              </a:lnSpc>
              <a:buNone/>
            </a:pPr>
            <a:r>
              <a:rPr lang="en-US" sz="6400" b="1" dirty="0">
                <a:solidFill>
                  <a:srgbClr val="F0EEE6"/>
                </a:solidFill>
                <a:latin typeface="Calibri" pitchFamily="34" charset="0"/>
                <a:ea typeface="Calibri" pitchFamily="34" charset="-122"/>
                <a:cs typeface="Calibri" pitchFamily="34" charset="-120"/>
              </a:rPr>
              <a:t>Urban air,</a:t>
            </a:r>
            <a:endParaRPr lang="en-US" sz="6400" dirty="0"/>
          </a:p>
          <a:p>
            <a:pPr indent="0" marL="0">
              <a:lnSpc>
                <a:spcPct val="98000"/>
              </a:lnSpc>
              <a:buNone/>
            </a:pPr>
            <a:r>
              <a:rPr lang="en-US" sz="6400" b="1" dirty="0">
                <a:solidFill>
                  <a:srgbClr val="F0EEE6"/>
                </a:solidFill>
                <a:latin typeface="Calibri" pitchFamily="34" charset="0"/>
                <a:ea typeface="Calibri" pitchFamily="34" charset="-122"/>
                <a:cs typeface="Calibri" pitchFamily="34" charset="-120"/>
              </a:rPr>
              <a:t>made simple.</a:t>
            </a:r>
            <a:endParaRPr lang="en-US" sz="6400" dirty="0"/>
          </a:p>
        </p:txBody>
      </p:sp>
      <p:sp>
        <p:nvSpPr>
          <p:cNvPr id="7" name="Text 5"/>
          <p:cNvSpPr txBox="1"/>
          <p:nvPr/>
        </p:nvSpPr>
        <p:spPr>
          <a:xfrm>
            <a:off x="640080" y="4892040"/>
            <a:ext cx="8046720" cy="868680"/>
          </a:xfrm>
          <a:prstGeom prst="rect">
            <a:avLst/>
          </a:prstGeom>
          <a:noFill/>
          <a:ln/>
        </p:spPr>
        <p:txBody>
          <a:bodyPr wrap="square" lIns="0" tIns="0" rIns="0" bIns="0" rtlCol="0" anchor="ctr"/>
          <a:lstStyle/>
          <a:p>
            <a:pPr indent="0" marL="0">
              <a:lnSpc>
                <a:spcPct val="120000"/>
              </a:lnSpc>
              <a:buNone/>
            </a:pPr>
            <a:r>
              <a:rPr lang="en-US" sz="1600" dirty="0">
                <a:solidFill>
                  <a:srgbClr val="C2CCC4"/>
                </a:solidFill>
                <a:latin typeface="Calibri" pitchFamily="34" charset="0"/>
                <a:ea typeface="Calibri" pitchFamily="34" charset="-122"/>
                <a:cs typeface="Calibri" pitchFamily="34" charset="-120"/>
              </a:rPr>
              <a:t>The coordination and assurance platform for regulated urban drone services, starting with time-critical medical samples in Amsterdam.</a:t>
            </a:r>
            <a:endParaRPr lang="en-US" sz="1600" dirty="0"/>
          </a:p>
        </p:txBody>
      </p:sp>
      <p:sp>
        <p:nvSpPr>
          <p:cNvPr id="8" name="Shape 6"/>
          <p:cNvSpPr/>
          <p:nvPr/>
        </p:nvSpPr>
        <p:spPr>
          <a:xfrm>
            <a:off x="640080" y="6126480"/>
            <a:ext cx="10911535" cy="0"/>
          </a:xfrm>
          <a:prstGeom prst="line">
            <a:avLst/>
          </a:prstGeom>
          <a:noFill/>
          <a:ln w="12700">
            <a:solidFill>
              <a:srgbClr val="2B4A3F"/>
            </a:solidFill>
            <a:prstDash val="solid"/>
          </a:ln>
        </p:spPr>
      </p:sp>
      <p:sp>
        <p:nvSpPr>
          <p:cNvPr id="9" name="Text 7"/>
          <p:cNvSpPr txBox="1"/>
          <p:nvPr/>
        </p:nvSpPr>
        <p:spPr>
          <a:xfrm>
            <a:off x="640080" y="6236208"/>
            <a:ext cx="7315200" cy="274320"/>
          </a:xfrm>
          <a:prstGeom prst="rect">
            <a:avLst/>
          </a:prstGeom>
          <a:noFill/>
          <a:ln/>
        </p:spPr>
        <p:txBody>
          <a:bodyPr wrap="square" lIns="0" tIns="0" rIns="0" bIns="0" rtlCol="0" anchor="ctr"/>
          <a:lstStyle/>
          <a:p>
            <a:pPr indent="0" marL="0">
              <a:buNone/>
            </a:pPr>
            <a:r>
              <a:rPr lang="en-US" sz="900" spc="100" kern="0" dirty="0">
                <a:solidFill>
                  <a:srgbClr val="7FA98F"/>
                </a:solidFill>
                <a:latin typeface="Calibri" pitchFamily="34" charset="0"/>
                <a:ea typeface="Calibri" pitchFamily="34" charset="-122"/>
                <a:cs typeface="Calibri" pitchFamily="34" charset="-120"/>
              </a:rPr>
              <a:t>VERSION 2.0 · 27 SEPTEMBER 2026 · PRABHAT KUMAR, FOUNDER</a:t>
            </a:r>
            <a:endParaRPr lang="en-US" sz="900" dirty="0"/>
          </a:p>
        </p:txBody>
      </p:sp>
      <p:sp>
        <p:nvSpPr>
          <p:cNvPr id="10" name="Text 8"/>
          <p:cNvSpPr txBox="1"/>
          <p:nvPr/>
        </p:nvSpPr>
        <p:spPr>
          <a:xfrm>
            <a:off x="6979615" y="6236208"/>
            <a:ext cx="4572000" cy="274320"/>
          </a:xfrm>
          <a:prstGeom prst="rect">
            <a:avLst/>
          </a:prstGeom>
          <a:noFill/>
          <a:ln/>
        </p:spPr>
        <p:txBody>
          <a:bodyPr wrap="square" lIns="0" tIns="0" rIns="0" bIns="0" rtlCol="0" anchor="ctr"/>
          <a:lstStyle/>
          <a:p>
            <a:pPr algn="r" indent="0" marL="0">
              <a:buNone/>
            </a:pPr>
            <a:r>
              <a:rPr lang="en-US" sz="900" spc="100" kern="0" dirty="0">
                <a:solidFill>
                  <a:srgbClr val="7FA98F"/>
                </a:solidFill>
                <a:latin typeface="Calibri" pitchFamily="34" charset="0"/>
                <a:ea typeface="Calibri" pitchFamily="34" charset="-122"/>
                <a:cs typeface="Calibri" pitchFamily="34" charset="-120"/>
              </a:rPr>
              <a:t>CONFIDENTIAL CONCEPT MATERIAL</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01</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THE PROBLEM</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2</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Urban drone services are not primarily an aircraft problem.</a:t>
            </a:r>
            <a:endParaRPr lang="en-US" sz="2700" dirty="0"/>
          </a:p>
        </p:txBody>
      </p:sp>
      <p:sp>
        <p:nvSpPr>
          <p:cNvPr id="9" name="Text 7"/>
          <p:cNvSpPr txBox="1"/>
          <p:nvPr/>
        </p:nvSpPr>
        <p:spPr>
          <a:xfrm>
            <a:off x="640080" y="1920240"/>
            <a:ext cx="5760720" cy="2011680"/>
          </a:xfrm>
          <a:prstGeom prst="rect">
            <a:avLst/>
          </a:prstGeom>
          <a:noFill/>
          <a:ln/>
        </p:spPr>
        <p:txBody>
          <a:bodyPr wrap="square" lIns="0" tIns="0" rIns="0" bIns="0" rtlCol="0" anchor="t"/>
          <a:lstStyle/>
          <a:p>
            <a:pPr indent="0" marL="0">
              <a:lnSpc>
                <a:spcPct val="130000"/>
              </a:lnSpc>
              <a:buNone/>
            </a:pPr>
            <a:r>
              <a:rPr lang="en-US" sz="1500" dirty="0">
                <a:solidFill>
                  <a:srgbClr val="526059"/>
                </a:solidFill>
                <a:latin typeface="Calibri" pitchFamily="34" charset="0"/>
                <a:ea typeface="Calibri" pitchFamily="34" charset="-122"/>
                <a:cs typeface="Calibri" pitchFamily="34" charset="-120"/>
              </a:rPr>
              <a:t>Aircraft that can carry 2–3 kg over 30+ km already exist. What doesn’t exist is a way for </a:t>
            </a:r>
            <a:pPr indent="0" marL="0">
              <a:lnSpc>
                <a:spcPct val="130000"/>
              </a:lnSpc>
              <a:buNone/>
            </a:pPr>
            <a:r>
              <a:rPr lang="en-US" sz="1500" b="1" dirty="0">
                <a:solidFill>
                  <a:srgbClr val="10211D"/>
                </a:solidFill>
                <a:latin typeface="Calibri" pitchFamily="34" charset="0"/>
                <a:ea typeface="Calibri" pitchFamily="34" charset="-122"/>
                <a:cs typeface="Calibri" pitchFamily="34" charset="-120"/>
              </a:rPr>
              <a:t>five independent parties</a:t>
            </a:r>
            <a:pPr indent="0" marL="0">
              <a:lnSpc>
                <a:spcPct val="130000"/>
              </a:lnSpc>
              <a:buNone/>
            </a:pPr>
            <a:r>
              <a:rPr lang="en-US" sz="1500" dirty="0">
                <a:solidFill>
                  <a:srgbClr val="526059"/>
                </a:solidFill>
                <a:latin typeface="Calibri" pitchFamily="34" charset="0"/>
                <a:ea typeface="Calibri" pitchFamily="34" charset="-122"/>
                <a:cs typeface="Calibri" pitchFamily="34" charset="-120"/>
              </a:rPr>
              <a:t> to run one flight as a single, accountable service, so that one release decision rests on everyone’s live data and there is one record anyone can audit afterwards.</a:t>
            </a:r>
            <a:endParaRPr lang="en-US" sz="1500" dirty="0"/>
          </a:p>
        </p:txBody>
      </p:sp>
      <p:sp>
        <p:nvSpPr>
          <p:cNvPr id="10" name="Text 8"/>
          <p:cNvSpPr txBox="1"/>
          <p:nvPr/>
        </p:nvSpPr>
        <p:spPr>
          <a:xfrm>
            <a:off x="640080" y="3611880"/>
            <a:ext cx="5760720" cy="1737360"/>
          </a:xfrm>
          <a:prstGeom prst="rect">
            <a:avLst/>
          </a:prstGeom>
          <a:noFill/>
          <a:ln/>
        </p:spPr>
        <p:txBody>
          <a:bodyPr wrap="square" lIns="0" tIns="0" rIns="0" bIns="0" rtlCol="0" anchor="t"/>
          <a:lstStyle/>
          <a:p>
            <a:pPr indent="0" marL="0">
              <a:lnSpc>
                <a:spcPct val="130000"/>
              </a:lnSpc>
              <a:buNone/>
            </a:pPr>
            <a:r>
              <a:rPr lang="en-US" sz="1250" dirty="0">
                <a:solidFill>
                  <a:srgbClr val="526059"/>
                </a:solidFill>
                <a:latin typeface="Calibri" pitchFamily="34" charset="0"/>
                <a:ea typeface="Calibri" pitchFamily="34" charset="-122"/>
                <a:cs typeface="Calibri" pitchFamily="34" charset="-120"/>
              </a:rPr>
              <a:t>Today, time-critical diagnostic samples cross Amsterdam by road, through variable traffic. Replacing a courier run with a flight means coordinating a route, authorised sites, weather and dispatch, clinical custody, authority oversight, and evidence that the city benefits.</a:t>
            </a:r>
            <a:endParaRPr lang="en-US" sz="1250" dirty="0"/>
          </a:p>
        </p:txBody>
      </p:sp>
      <p:sp>
        <p:nvSpPr>
          <p:cNvPr id="11" name="Shape 9"/>
          <p:cNvSpPr/>
          <p:nvPr/>
        </p:nvSpPr>
        <p:spPr>
          <a:xfrm>
            <a:off x="6903720" y="1920240"/>
            <a:ext cx="4647895" cy="4206240"/>
          </a:xfrm>
          <a:prstGeom prst="roundRect">
            <a:avLst>
              <a:gd name="adj" fmla="val 1522"/>
            </a:avLst>
          </a:prstGeom>
          <a:solidFill>
            <a:srgbClr val="183A31"/>
          </a:solidFill>
          <a:ln/>
        </p:spPr>
      </p:sp>
      <p:sp>
        <p:nvSpPr>
          <p:cNvPr id="12" name="Text 10"/>
          <p:cNvSpPr txBox="1"/>
          <p:nvPr/>
        </p:nvSpPr>
        <p:spPr>
          <a:xfrm>
            <a:off x="7223760" y="2148840"/>
            <a:ext cx="4007815" cy="274320"/>
          </a:xfrm>
          <a:prstGeom prst="rect">
            <a:avLst/>
          </a:prstGeom>
          <a:noFill/>
          <a:ln/>
        </p:spPr>
        <p:txBody>
          <a:bodyPr wrap="square" lIns="0" tIns="0" rIns="0" bIns="0" rtlCol="0" anchor="ctr"/>
          <a:lstStyle/>
          <a:p>
            <a:pPr indent="0" marL="0">
              <a:buNone/>
            </a:pPr>
            <a:r>
              <a:rPr lang="en-US" sz="1100" b="1" spc="200" kern="0" dirty="0">
                <a:solidFill>
                  <a:srgbClr val="C9FF4A"/>
                </a:solidFill>
                <a:latin typeface="Calibri" pitchFamily="34" charset="0"/>
                <a:ea typeface="Calibri" pitchFamily="34" charset="-122"/>
                <a:cs typeface="Calibri" pitchFamily="34" charset="-120"/>
              </a:rPr>
              <a:t>ONE FLIGHT NEEDS</a:t>
            </a:r>
            <a:endParaRPr lang="en-US" sz="1100" dirty="0"/>
          </a:p>
        </p:txBody>
      </p:sp>
      <p:sp>
        <p:nvSpPr>
          <p:cNvPr id="13" name="Text 11"/>
          <p:cNvSpPr txBox="1"/>
          <p:nvPr/>
        </p:nvSpPr>
        <p:spPr>
          <a:xfrm>
            <a:off x="7223760" y="2560320"/>
            <a:ext cx="2926080" cy="50292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Clinical request &amp; custody</a:t>
            </a:r>
            <a:endParaRPr lang="en-US" sz="1200" dirty="0"/>
          </a:p>
        </p:txBody>
      </p:sp>
      <p:sp>
        <p:nvSpPr>
          <p:cNvPr id="14" name="Text 12"/>
          <p:cNvSpPr txBox="1"/>
          <p:nvPr/>
        </p:nvSpPr>
        <p:spPr>
          <a:xfrm>
            <a:off x="10149840" y="2560320"/>
            <a:ext cx="1081735" cy="502920"/>
          </a:xfrm>
          <a:prstGeom prst="rect">
            <a:avLst/>
          </a:prstGeom>
          <a:noFill/>
          <a:ln/>
        </p:spPr>
        <p:txBody>
          <a:bodyPr wrap="square" lIns="0" tIns="0" rIns="0" bIns="0" rtlCol="0" anchor="ctr"/>
          <a:lstStyle/>
          <a:p>
            <a:pPr algn="r" indent="0" marL="0">
              <a:buNone/>
            </a:pPr>
            <a:r>
              <a:rPr lang="en-US" sz="1150" dirty="0">
                <a:solidFill>
                  <a:srgbClr val="C2CCC4"/>
                </a:solidFill>
                <a:latin typeface="Calibri" pitchFamily="34" charset="0"/>
                <a:ea typeface="Calibri" pitchFamily="34" charset="-122"/>
                <a:cs typeface="Calibri" pitchFamily="34" charset="-120"/>
              </a:rPr>
              <a:t>Care provider</a:t>
            </a:r>
            <a:endParaRPr lang="en-US" sz="1150" dirty="0"/>
          </a:p>
        </p:txBody>
      </p:sp>
      <p:sp>
        <p:nvSpPr>
          <p:cNvPr id="15" name="Shape 13"/>
          <p:cNvSpPr/>
          <p:nvPr/>
        </p:nvSpPr>
        <p:spPr>
          <a:xfrm>
            <a:off x="7223760" y="3108960"/>
            <a:ext cx="4007815" cy="0"/>
          </a:xfrm>
          <a:prstGeom prst="line">
            <a:avLst/>
          </a:prstGeom>
          <a:noFill/>
          <a:ln w="9525">
            <a:solidFill>
              <a:srgbClr val="2B4A3F"/>
            </a:solidFill>
            <a:prstDash val="solid"/>
          </a:ln>
        </p:spPr>
      </p:sp>
      <p:sp>
        <p:nvSpPr>
          <p:cNvPr id="16" name="Text 14"/>
          <p:cNvSpPr txBox="1"/>
          <p:nvPr/>
        </p:nvSpPr>
        <p:spPr>
          <a:xfrm>
            <a:off x="7223760" y="3136392"/>
            <a:ext cx="2926080" cy="50292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Aircraft, crew, authorisation</a:t>
            </a:r>
            <a:endParaRPr lang="en-US" sz="1200" dirty="0"/>
          </a:p>
        </p:txBody>
      </p:sp>
      <p:sp>
        <p:nvSpPr>
          <p:cNvPr id="17" name="Text 15"/>
          <p:cNvSpPr txBox="1"/>
          <p:nvPr/>
        </p:nvSpPr>
        <p:spPr>
          <a:xfrm>
            <a:off x="10149840" y="3136392"/>
            <a:ext cx="1081735" cy="502920"/>
          </a:xfrm>
          <a:prstGeom prst="rect">
            <a:avLst/>
          </a:prstGeom>
          <a:noFill/>
          <a:ln/>
        </p:spPr>
        <p:txBody>
          <a:bodyPr wrap="square" lIns="0" tIns="0" rIns="0" bIns="0" rtlCol="0" anchor="ctr"/>
          <a:lstStyle/>
          <a:p>
            <a:pPr algn="r" indent="0" marL="0">
              <a:buNone/>
            </a:pPr>
            <a:r>
              <a:rPr lang="en-US" sz="1150" dirty="0">
                <a:solidFill>
                  <a:srgbClr val="C2CCC4"/>
                </a:solidFill>
                <a:latin typeface="Calibri" pitchFamily="34" charset="0"/>
                <a:ea typeface="Calibri" pitchFamily="34" charset="-122"/>
                <a:cs typeface="Calibri" pitchFamily="34" charset="-120"/>
              </a:rPr>
              <a:t>Licensed operator</a:t>
            </a:r>
            <a:endParaRPr lang="en-US" sz="1150" dirty="0"/>
          </a:p>
        </p:txBody>
      </p:sp>
      <p:sp>
        <p:nvSpPr>
          <p:cNvPr id="18" name="Shape 16"/>
          <p:cNvSpPr/>
          <p:nvPr/>
        </p:nvSpPr>
        <p:spPr>
          <a:xfrm>
            <a:off x="7223760" y="3685032"/>
            <a:ext cx="4007815" cy="0"/>
          </a:xfrm>
          <a:prstGeom prst="line">
            <a:avLst/>
          </a:prstGeom>
          <a:noFill/>
          <a:ln w="9525">
            <a:solidFill>
              <a:srgbClr val="2B4A3F"/>
            </a:solidFill>
            <a:prstDash val="solid"/>
          </a:ln>
        </p:spPr>
      </p:sp>
      <p:sp>
        <p:nvSpPr>
          <p:cNvPr id="19" name="Text 17"/>
          <p:cNvSpPr txBox="1"/>
          <p:nvPr/>
        </p:nvSpPr>
        <p:spPr>
          <a:xfrm>
            <a:off x="7223760" y="3712464"/>
            <a:ext cx="2926080" cy="50292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Aircraft performance data</a:t>
            </a:r>
            <a:endParaRPr lang="en-US" sz="1200" dirty="0"/>
          </a:p>
        </p:txBody>
      </p:sp>
      <p:sp>
        <p:nvSpPr>
          <p:cNvPr id="20" name="Text 18"/>
          <p:cNvSpPr txBox="1"/>
          <p:nvPr/>
        </p:nvSpPr>
        <p:spPr>
          <a:xfrm>
            <a:off x="10149840" y="3712464"/>
            <a:ext cx="1081735" cy="502920"/>
          </a:xfrm>
          <a:prstGeom prst="rect">
            <a:avLst/>
          </a:prstGeom>
          <a:noFill/>
          <a:ln/>
        </p:spPr>
        <p:txBody>
          <a:bodyPr wrap="square" lIns="0" tIns="0" rIns="0" bIns="0" rtlCol="0" anchor="ctr"/>
          <a:lstStyle/>
          <a:p>
            <a:pPr algn="r" indent="0" marL="0">
              <a:buNone/>
            </a:pPr>
            <a:r>
              <a:rPr lang="en-US" sz="1150" dirty="0">
                <a:solidFill>
                  <a:srgbClr val="C2CCC4"/>
                </a:solidFill>
                <a:latin typeface="Calibri" pitchFamily="34" charset="0"/>
                <a:ea typeface="Calibri" pitchFamily="34" charset="-122"/>
                <a:cs typeface="Calibri" pitchFamily="34" charset="-120"/>
              </a:rPr>
              <a:t>OEM</a:t>
            </a:r>
            <a:endParaRPr lang="en-US" sz="1150" dirty="0"/>
          </a:p>
        </p:txBody>
      </p:sp>
      <p:sp>
        <p:nvSpPr>
          <p:cNvPr id="21" name="Shape 19"/>
          <p:cNvSpPr/>
          <p:nvPr/>
        </p:nvSpPr>
        <p:spPr>
          <a:xfrm>
            <a:off x="7223760" y="4261104"/>
            <a:ext cx="4007815" cy="0"/>
          </a:xfrm>
          <a:prstGeom prst="line">
            <a:avLst/>
          </a:prstGeom>
          <a:noFill/>
          <a:ln w="9525">
            <a:solidFill>
              <a:srgbClr val="2B4A3F"/>
            </a:solidFill>
            <a:prstDash val="solid"/>
          </a:ln>
        </p:spPr>
      </p:sp>
      <p:sp>
        <p:nvSpPr>
          <p:cNvPr id="22" name="Text 20"/>
          <p:cNvSpPr txBox="1"/>
          <p:nvPr/>
        </p:nvSpPr>
        <p:spPr>
          <a:xfrm>
            <a:off x="7223760" y="4288536"/>
            <a:ext cx="2926080" cy="50292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Pad, access, ground safety</a:t>
            </a:r>
            <a:endParaRPr lang="en-US" sz="1200" dirty="0"/>
          </a:p>
        </p:txBody>
      </p:sp>
      <p:sp>
        <p:nvSpPr>
          <p:cNvPr id="23" name="Text 21"/>
          <p:cNvSpPr txBox="1"/>
          <p:nvPr/>
        </p:nvSpPr>
        <p:spPr>
          <a:xfrm>
            <a:off x="10149840" y="4288536"/>
            <a:ext cx="1081735" cy="502920"/>
          </a:xfrm>
          <a:prstGeom prst="rect">
            <a:avLst/>
          </a:prstGeom>
          <a:noFill/>
          <a:ln/>
        </p:spPr>
        <p:txBody>
          <a:bodyPr wrap="square" lIns="0" tIns="0" rIns="0" bIns="0" rtlCol="0" anchor="ctr"/>
          <a:lstStyle/>
          <a:p>
            <a:pPr algn="r" indent="0" marL="0">
              <a:buNone/>
            </a:pPr>
            <a:r>
              <a:rPr lang="en-US" sz="1150" dirty="0">
                <a:solidFill>
                  <a:srgbClr val="C2CCC4"/>
                </a:solidFill>
                <a:latin typeface="Calibri" pitchFamily="34" charset="0"/>
                <a:ea typeface="Calibri" pitchFamily="34" charset="-122"/>
                <a:cs typeface="Calibri" pitchFamily="34" charset="-120"/>
              </a:rPr>
              <a:t>Hub / site owner</a:t>
            </a:r>
            <a:endParaRPr lang="en-US" sz="1150" dirty="0"/>
          </a:p>
        </p:txBody>
      </p:sp>
      <p:sp>
        <p:nvSpPr>
          <p:cNvPr id="24" name="Shape 22"/>
          <p:cNvSpPr/>
          <p:nvPr/>
        </p:nvSpPr>
        <p:spPr>
          <a:xfrm>
            <a:off x="7223760" y="4837176"/>
            <a:ext cx="4007815" cy="0"/>
          </a:xfrm>
          <a:prstGeom prst="line">
            <a:avLst/>
          </a:prstGeom>
          <a:noFill/>
          <a:ln w="9525">
            <a:solidFill>
              <a:srgbClr val="2B4A3F"/>
            </a:solidFill>
            <a:prstDash val="solid"/>
          </a:ln>
        </p:spPr>
      </p:sp>
      <p:sp>
        <p:nvSpPr>
          <p:cNvPr id="25" name="Text 23"/>
          <p:cNvSpPr txBox="1"/>
          <p:nvPr/>
        </p:nvSpPr>
        <p:spPr>
          <a:xfrm>
            <a:off x="7223760" y="4864608"/>
            <a:ext cx="2926080" cy="50292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Permission &amp; oversight</a:t>
            </a:r>
            <a:endParaRPr lang="en-US" sz="1200" dirty="0"/>
          </a:p>
        </p:txBody>
      </p:sp>
      <p:sp>
        <p:nvSpPr>
          <p:cNvPr id="26" name="Text 24"/>
          <p:cNvSpPr txBox="1"/>
          <p:nvPr/>
        </p:nvSpPr>
        <p:spPr>
          <a:xfrm>
            <a:off x="10149840" y="4864608"/>
            <a:ext cx="1081735" cy="502920"/>
          </a:xfrm>
          <a:prstGeom prst="rect">
            <a:avLst/>
          </a:prstGeom>
          <a:noFill/>
          <a:ln/>
        </p:spPr>
        <p:txBody>
          <a:bodyPr wrap="square" lIns="0" tIns="0" rIns="0" bIns="0" rtlCol="0" anchor="ctr"/>
          <a:lstStyle/>
          <a:p>
            <a:pPr algn="r" indent="0" marL="0">
              <a:buNone/>
            </a:pPr>
            <a:r>
              <a:rPr lang="en-US" sz="1150" dirty="0">
                <a:solidFill>
                  <a:srgbClr val="C2CCC4"/>
                </a:solidFill>
                <a:latin typeface="Calibri" pitchFamily="34" charset="0"/>
                <a:ea typeface="Calibri" pitchFamily="34" charset="-122"/>
                <a:cs typeface="Calibri" pitchFamily="34" charset="-120"/>
              </a:rPr>
              <a:t>City / authority</a:t>
            </a:r>
            <a:endParaRPr lang="en-US" sz="1150" dirty="0"/>
          </a:p>
        </p:txBody>
      </p:sp>
      <p:sp>
        <p:nvSpPr>
          <p:cNvPr id="27" name="Shape 25"/>
          <p:cNvSpPr/>
          <p:nvPr/>
        </p:nvSpPr>
        <p:spPr>
          <a:xfrm>
            <a:off x="7223760" y="5413248"/>
            <a:ext cx="4007815" cy="0"/>
          </a:xfrm>
          <a:prstGeom prst="line">
            <a:avLst/>
          </a:prstGeom>
          <a:noFill/>
          <a:ln w="9525">
            <a:solidFill>
              <a:srgbClr val="2B4A3F"/>
            </a:solidFill>
            <a:prstDash val="solid"/>
          </a:ln>
        </p:spPr>
      </p:sp>
      <p:sp>
        <p:nvSpPr>
          <p:cNvPr id="28" name="Text 26"/>
          <p:cNvSpPr txBox="1"/>
          <p:nvPr/>
        </p:nvSpPr>
        <p:spPr>
          <a:xfrm>
            <a:off x="7223760" y="5440680"/>
            <a:ext cx="2926080" cy="502920"/>
          </a:xfrm>
          <a:prstGeom prst="rect">
            <a:avLst/>
          </a:prstGeom>
          <a:noFill/>
          <a:ln/>
        </p:spPr>
        <p:txBody>
          <a:bodyPr wrap="square" lIns="0" tIns="0" rIns="0" bIns="0" rtlCol="0" anchor="ctr"/>
          <a:lstStyle/>
          <a:p>
            <a:pPr indent="0" marL="0">
              <a:buNone/>
            </a:pPr>
            <a:r>
              <a:rPr lang="en-US" sz="1200" b="1" dirty="0">
                <a:solidFill>
                  <a:srgbClr val="C9FF4A"/>
                </a:solidFill>
                <a:latin typeface="Calibri" pitchFamily="34" charset="0"/>
                <a:ea typeface="Calibri" pitchFamily="34" charset="-122"/>
                <a:cs typeface="Calibri" pitchFamily="34" charset="-120"/>
              </a:rPr>
              <a:t>One release decision + one audit record</a:t>
            </a:r>
            <a:endParaRPr lang="en-US" sz="1200" dirty="0"/>
          </a:p>
        </p:txBody>
      </p:sp>
      <p:sp>
        <p:nvSpPr>
          <p:cNvPr id="29" name="Text 27"/>
          <p:cNvSpPr txBox="1"/>
          <p:nvPr/>
        </p:nvSpPr>
        <p:spPr>
          <a:xfrm>
            <a:off x="10149840" y="5440680"/>
            <a:ext cx="1081735" cy="502920"/>
          </a:xfrm>
          <a:prstGeom prst="rect">
            <a:avLst/>
          </a:prstGeom>
          <a:noFill/>
          <a:ln/>
        </p:spPr>
        <p:txBody>
          <a:bodyPr wrap="square" lIns="0" tIns="0" rIns="0" bIns="0" rtlCol="0" anchor="ctr"/>
          <a:lstStyle/>
          <a:p>
            <a:pPr algn="r" indent="0" marL="0">
              <a:buNone/>
            </a:pPr>
            <a:r>
              <a:rPr lang="en-US" sz="1150" b="1" dirty="0">
                <a:solidFill>
                  <a:srgbClr val="C9FF4A"/>
                </a:solidFill>
                <a:latin typeface="Calibri" pitchFamily="34" charset="0"/>
                <a:ea typeface="Calibri" pitchFamily="34" charset="-122"/>
                <a:cs typeface="Calibri" pitchFamily="34" charset="-120"/>
              </a:rPr>
              <a:t>No neutral layer, today</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C9FF4A"/>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10211D"/>
                </a:solidFill>
                <a:latin typeface="Calibri" pitchFamily="34" charset="0"/>
                <a:ea typeface="Calibri" pitchFamily="34" charset="-122"/>
                <a:cs typeface="Calibri" pitchFamily="34" charset="-120"/>
              </a:rPr>
              <a:t>02</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CFE0D6"/>
                </a:solidFill>
                <a:latin typeface="Calibri" pitchFamily="34" charset="0"/>
                <a:ea typeface="Calibri" pitchFamily="34" charset="-122"/>
                <a:cs typeface="Calibri" pitchFamily="34" charset="-120"/>
              </a:rPr>
              <a:t>WHY NOW</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7FA98F"/>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7FA98F"/>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7FA98F"/>
                </a:solidFill>
                <a:latin typeface="Calibri" pitchFamily="34" charset="0"/>
                <a:ea typeface="Calibri" pitchFamily="34" charset="-122"/>
                <a:cs typeface="Calibri" pitchFamily="34" charset="-120"/>
              </a:rPr>
              <a:t>3</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F0EEE6"/>
                </a:solidFill>
                <a:latin typeface="Calibri" pitchFamily="34" charset="0"/>
                <a:ea typeface="Calibri" pitchFamily="34" charset="-122"/>
                <a:cs typeface="Calibri" pitchFamily="34" charset="-120"/>
              </a:rPr>
              <a:t>The rules, the use case and the aircraft are arriving at once.</a:t>
            </a:r>
            <a:endParaRPr lang="en-US" sz="2700" dirty="0"/>
          </a:p>
        </p:txBody>
      </p:sp>
      <p:sp>
        <p:nvSpPr>
          <p:cNvPr id="9" name="Shape 7"/>
          <p:cNvSpPr/>
          <p:nvPr/>
        </p:nvSpPr>
        <p:spPr>
          <a:xfrm>
            <a:off x="640080" y="2057400"/>
            <a:ext cx="2021373" cy="3749040"/>
          </a:xfrm>
          <a:prstGeom prst="roundRect">
            <a:avLst>
              <a:gd name="adj" fmla="val 3167"/>
            </a:avLst>
          </a:prstGeom>
          <a:solidFill>
            <a:srgbClr val="12281F"/>
          </a:solidFill>
          <a:ln w="12700">
            <a:solidFill>
              <a:srgbClr val="2B4A3F"/>
            </a:solidFill>
            <a:prstDash val="solid"/>
          </a:ln>
        </p:spPr>
      </p:sp>
      <p:sp>
        <p:nvSpPr>
          <p:cNvPr id="10" name="Shape 8"/>
          <p:cNvSpPr/>
          <p:nvPr/>
        </p:nvSpPr>
        <p:spPr>
          <a:xfrm>
            <a:off x="868680" y="2286000"/>
            <a:ext cx="457200" cy="457200"/>
          </a:xfrm>
          <a:prstGeom prst="ellipse">
            <a:avLst/>
          </a:prstGeom>
          <a:solidFill>
            <a:srgbClr val="C9FF4A"/>
          </a:solidFill>
          <a:ln/>
        </p:spPr>
      </p:sp>
      <p:sp>
        <p:nvSpPr>
          <p:cNvPr id="11" name="Text 9"/>
          <p:cNvSpPr txBox="1"/>
          <p:nvPr/>
        </p:nvSpPr>
        <p:spPr>
          <a:xfrm>
            <a:off x="868680" y="2286000"/>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1</a:t>
            </a:r>
            <a:endParaRPr lang="en-US" sz="1600" dirty="0"/>
          </a:p>
        </p:txBody>
      </p:sp>
      <p:sp>
        <p:nvSpPr>
          <p:cNvPr id="12" name="Text 10"/>
          <p:cNvSpPr txBox="1"/>
          <p:nvPr/>
        </p:nvSpPr>
        <p:spPr>
          <a:xfrm>
            <a:off x="868680" y="2880360"/>
            <a:ext cx="1564173" cy="868680"/>
          </a:xfrm>
          <a:prstGeom prst="rect">
            <a:avLst/>
          </a:prstGeom>
          <a:noFill/>
          <a:ln/>
        </p:spPr>
        <p:txBody>
          <a:bodyPr wrap="square" lIns="0" tIns="0" rIns="0" bIns="0" rtlCol="0" anchor="t"/>
          <a:lstStyle/>
          <a:p>
            <a:pPr indent="0" marL="0">
              <a:lnSpc>
                <a:spcPct val="105000"/>
              </a:lnSpc>
              <a:buNone/>
            </a:pPr>
            <a:r>
              <a:rPr lang="en-US" sz="1400" b="1" dirty="0">
                <a:solidFill>
                  <a:srgbClr val="F0EEE6"/>
                </a:solidFill>
                <a:latin typeface="Calibri" pitchFamily="34" charset="0"/>
                <a:ea typeface="Calibri" pitchFamily="34" charset="-122"/>
                <a:cs typeface="Calibri" pitchFamily="34" charset="-120"/>
              </a:rPr>
              <a:t>Rules now exist, and they are demanding</a:t>
            </a:r>
            <a:endParaRPr lang="en-US" sz="1400" dirty="0"/>
          </a:p>
        </p:txBody>
      </p:sp>
      <p:sp>
        <p:nvSpPr>
          <p:cNvPr id="13" name="Text 11"/>
          <p:cNvSpPr txBox="1"/>
          <p:nvPr/>
        </p:nvSpPr>
        <p:spPr>
          <a:xfrm>
            <a:off x="868680" y="3703320"/>
            <a:ext cx="1564173" cy="201168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EU drone rules set a risk-based ‘specific’ category, and U-space rules have applied since January 2023. Operators need an operational authorisation, which needs evidence.</a:t>
            </a:r>
            <a:endParaRPr lang="en-US" sz="1150" dirty="0"/>
          </a:p>
        </p:txBody>
      </p:sp>
      <p:sp>
        <p:nvSpPr>
          <p:cNvPr id="14" name="Shape 12"/>
          <p:cNvSpPr/>
          <p:nvPr/>
        </p:nvSpPr>
        <p:spPr>
          <a:xfrm>
            <a:off x="2862621" y="2057400"/>
            <a:ext cx="2021373" cy="3749040"/>
          </a:xfrm>
          <a:prstGeom prst="roundRect">
            <a:avLst>
              <a:gd name="adj" fmla="val 3167"/>
            </a:avLst>
          </a:prstGeom>
          <a:solidFill>
            <a:srgbClr val="12281F"/>
          </a:solidFill>
          <a:ln w="12700">
            <a:solidFill>
              <a:srgbClr val="2B4A3F"/>
            </a:solidFill>
            <a:prstDash val="solid"/>
          </a:ln>
        </p:spPr>
      </p:sp>
      <p:sp>
        <p:nvSpPr>
          <p:cNvPr id="15" name="Shape 13"/>
          <p:cNvSpPr/>
          <p:nvPr/>
        </p:nvSpPr>
        <p:spPr>
          <a:xfrm>
            <a:off x="3091221" y="2286000"/>
            <a:ext cx="457200" cy="457200"/>
          </a:xfrm>
          <a:prstGeom prst="ellipse">
            <a:avLst/>
          </a:prstGeom>
          <a:solidFill>
            <a:srgbClr val="C9FF4A"/>
          </a:solidFill>
          <a:ln/>
        </p:spPr>
      </p:sp>
      <p:sp>
        <p:nvSpPr>
          <p:cNvPr id="16" name="Text 14"/>
          <p:cNvSpPr txBox="1"/>
          <p:nvPr/>
        </p:nvSpPr>
        <p:spPr>
          <a:xfrm>
            <a:off x="3091221" y="2286000"/>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2</a:t>
            </a:r>
            <a:endParaRPr lang="en-US" sz="1600" dirty="0"/>
          </a:p>
        </p:txBody>
      </p:sp>
      <p:sp>
        <p:nvSpPr>
          <p:cNvPr id="17" name="Text 15"/>
          <p:cNvSpPr txBox="1"/>
          <p:nvPr/>
        </p:nvSpPr>
        <p:spPr>
          <a:xfrm>
            <a:off x="3091221" y="2880360"/>
            <a:ext cx="1564173" cy="868680"/>
          </a:xfrm>
          <a:prstGeom prst="rect">
            <a:avLst/>
          </a:prstGeom>
          <a:noFill/>
          <a:ln/>
        </p:spPr>
        <p:txBody>
          <a:bodyPr wrap="square" lIns="0" tIns="0" rIns="0" bIns="0" rtlCol="0" anchor="t"/>
          <a:lstStyle/>
          <a:p>
            <a:pPr indent="0" marL="0">
              <a:lnSpc>
                <a:spcPct val="105000"/>
              </a:lnSpc>
              <a:buNone/>
            </a:pPr>
            <a:r>
              <a:rPr lang="en-US" sz="1400" b="1" dirty="0">
                <a:solidFill>
                  <a:srgbClr val="F0EEE6"/>
                </a:solidFill>
                <a:latin typeface="Calibri" pitchFamily="34" charset="0"/>
                <a:ea typeface="Calibri" pitchFamily="34" charset="-122"/>
                <a:cs typeface="Calibri" pitchFamily="34" charset="-120"/>
              </a:rPr>
              <a:t>A clear use case gets materially stronger support</a:t>
            </a:r>
            <a:endParaRPr lang="en-US" sz="1400" dirty="0"/>
          </a:p>
        </p:txBody>
      </p:sp>
      <p:sp>
        <p:nvSpPr>
          <p:cNvPr id="18" name="Text 16"/>
          <p:cNvSpPr txBox="1"/>
          <p:nvPr/>
        </p:nvSpPr>
        <p:spPr>
          <a:xfrm>
            <a:off x="3091221" y="3703320"/>
            <a:ext cx="1564173" cy="201168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Amsterdam’s own 2022 survey: 84% positive about drones for emergency help, a large majority positive about medicine delivery. Parcels rank last.</a:t>
            </a:r>
            <a:endParaRPr lang="en-US" sz="1150" dirty="0"/>
          </a:p>
        </p:txBody>
      </p:sp>
      <p:sp>
        <p:nvSpPr>
          <p:cNvPr id="19" name="Shape 17"/>
          <p:cNvSpPr/>
          <p:nvPr/>
        </p:nvSpPr>
        <p:spPr>
          <a:xfrm>
            <a:off x="5085161" y="2057400"/>
            <a:ext cx="2021373" cy="3749040"/>
          </a:xfrm>
          <a:prstGeom prst="roundRect">
            <a:avLst>
              <a:gd name="adj" fmla="val 3167"/>
            </a:avLst>
          </a:prstGeom>
          <a:solidFill>
            <a:srgbClr val="12281F"/>
          </a:solidFill>
          <a:ln w="12700">
            <a:solidFill>
              <a:srgbClr val="2B4A3F"/>
            </a:solidFill>
            <a:prstDash val="solid"/>
          </a:ln>
        </p:spPr>
      </p:sp>
      <p:sp>
        <p:nvSpPr>
          <p:cNvPr id="20" name="Shape 18"/>
          <p:cNvSpPr/>
          <p:nvPr/>
        </p:nvSpPr>
        <p:spPr>
          <a:xfrm>
            <a:off x="5313761" y="2286000"/>
            <a:ext cx="457200" cy="457200"/>
          </a:xfrm>
          <a:prstGeom prst="ellipse">
            <a:avLst/>
          </a:prstGeom>
          <a:solidFill>
            <a:srgbClr val="C9FF4A"/>
          </a:solidFill>
          <a:ln/>
        </p:spPr>
      </p:sp>
      <p:sp>
        <p:nvSpPr>
          <p:cNvPr id="21" name="Text 19"/>
          <p:cNvSpPr txBox="1"/>
          <p:nvPr/>
        </p:nvSpPr>
        <p:spPr>
          <a:xfrm>
            <a:off x="5313761" y="2286000"/>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3</a:t>
            </a:r>
            <a:endParaRPr lang="en-US" sz="1600" dirty="0"/>
          </a:p>
        </p:txBody>
      </p:sp>
      <p:sp>
        <p:nvSpPr>
          <p:cNvPr id="22" name="Text 20"/>
          <p:cNvSpPr txBox="1"/>
          <p:nvPr/>
        </p:nvSpPr>
        <p:spPr>
          <a:xfrm>
            <a:off x="5313761" y="2880360"/>
            <a:ext cx="1564173" cy="868680"/>
          </a:xfrm>
          <a:prstGeom prst="rect">
            <a:avLst/>
          </a:prstGeom>
          <a:noFill/>
          <a:ln/>
        </p:spPr>
        <p:txBody>
          <a:bodyPr wrap="square" lIns="0" tIns="0" rIns="0" bIns="0" rtlCol="0" anchor="t"/>
          <a:lstStyle/>
          <a:p>
            <a:pPr indent="0" marL="0">
              <a:lnSpc>
                <a:spcPct val="105000"/>
              </a:lnSpc>
              <a:buNone/>
            </a:pPr>
            <a:r>
              <a:rPr lang="en-US" sz="1400" b="1" dirty="0">
                <a:solidFill>
                  <a:srgbClr val="F0EEE6"/>
                </a:solidFill>
                <a:latin typeface="Calibri" pitchFamily="34" charset="0"/>
                <a:ea typeface="Calibri" pitchFamily="34" charset="-122"/>
                <a:cs typeface="Calibri" pitchFamily="34" charset="-120"/>
              </a:rPr>
              <a:t>Medical drones already fly in NL</a:t>
            </a:r>
            <a:endParaRPr lang="en-US" sz="1400" dirty="0"/>
          </a:p>
        </p:txBody>
      </p:sp>
      <p:sp>
        <p:nvSpPr>
          <p:cNvPr id="23" name="Text 21"/>
          <p:cNvSpPr txBox="1"/>
          <p:nvPr/>
        </p:nvSpPr>
        <p:spPr>
          <a:xfrm>
            <a:off x="5313761" y="3703320"/>
            <a:ext cx="1564173" cy="201168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The ANWB / Isala Meppel–Zwolle pilot passed 800+ flights and was extended to mid-2027 with the national ministry and LVNL.</a:t>
            </a:r>
            <a:endParaRPr lang="en-US" sz="1150" dirty="0"/>
          </a:p>
        </p:txBody>
      </p:sp>
      <p:sp>
        <p:nvSpPr>
          <p:cNvPr id="24" name="Shape 22"/>
          <p:cNvSpPr/>
          <p:nvPr/>
        </p:nvSpPr>
        <p:spPr>
          <a:xfrm>
            <a:off x="7307702" y="2057400"/>
            <a:ext cx="2021373" cy="3749040"/>
          </a:xfrm>
          <a:prstGeom prst="roundRect">
            <a:avLst>
              <a:gd name="adj" fmla="val 3167"/>
            </a:avLst>
          </a:prstGeom>
          <a:solidFill>
            <a:srgbClr val="12281F"/>
          </a:solidFill>
          <a:ln w="12700">
            <a:solidFill>
              <a:srgbClr val="2B4A3F"/>
            </a:solidFill>
            <a:prstDash val="solid"/>
          </a:ln>
        </p:spPr>
      </p:sp>
      <p:sp>
        <p:nvSpPr>
          <p:cNvPr id="25" name="Shape 23"/>
          <p:cNvSpPr/>
          <p:nvPr/>
        </p:nvSpPr>
        <p:spPr>
          <a:xfrm>
            <a:off x="7536302" y="2286000"/>
            <a:ext cx="457200" cy="457200"/>
          </a:xfrm>
          <a:prstGeom prst="ellipse">
            <a:avLst/>
          </a:prstGeom>
          <a:solidFill>
            <a:srgbClr val="C9FF4A"/>
          </a:solidFill>
          <a:ln/>
        </p:spPr>
      </p:sp>
      <p:sp>
        <p:nvSpPr>
          <p:cNvPr id="26" name="Text 24"/>
          <p:cNvSpPr txBox="1"/>
          <p:nvPr/>
        </p:nvSpPr>
        <p:spPr>
          <a:xfrm>
            <a:off x="7536302" y="2286000"/>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4</a:t>
            </a:r>
            <a:endParaRPr lang="en-US" sz="1600" dirty="0"/>
          </a:p>
        </p:txBody>
      </p:sp>
      <p:sp>
        <p:nvSpPr>
          <p:cNvPr id="27" name="Text 25"/>
          <p:cNvSpPr txBox="1"/>
          <p:nvPr/>
        </p:nvSpPr>
        <p:spPr>
          <a:xfrm>
            <a:off x="7536302" y="2880360"/>
            <a:ext cx="1564173" cy="868680"/>
          </a:xfrm>
          <a:prstGeom prst="rect">
            <a:avLst/>
          </a:prstGeom>
          <a:noFill/>
          <a:ln/>
        </p:spPr>
        <p:txBody>
          <a:bodyPr wrap="square" lIns="0" tIns="0" rIns="0" bIns="0" rtlCol="0" anchor="t"/>
          <a:lstStyle/>
          <a:p>
            <a:pPr indent="0" marL="0">
              <a:lnSpc>
                <a:spcPct val="105000"/>
              </a:lnSpc>
              <a:buNone/>
            </a:pPr>
            <a:r>
              <a:rPr lang="en-US" sz="1400" b="1" dirty="0">
                <a:solidFill>
                  <a:srgbClr val="F0EEE6"/>
                </a:solidFill>
                <a:latin typeface="Calibri" pitchFamily="34" charset="0"/>
                <a:ea typeface="Calibri" pitchFamily="34" charset="-122"/>
                <a:cs typeface="Calibri" pitchFamily="34" charset="-120"/>
              </a:rPr>
              <a:t>Electric aircraft are useful now</a:t>
            </a:r>
            <a:endParaRPr lang="en-US" sz="1400" dirty="0"/>
          </a:p>
        </p:txBody>
      </p:sp>
      <p:sp>
        <p:nvSpPr>
          <p:cNvPr id="28" name="Text 26"/>
          <p:cNvSpPr txBox="1"/>
          <p:nvPr/>
        </p:nvSpPr>
        <p:spPr>
          <a:xfrm>
            <a:off x="7536302" y="3703320"/>
            <a:ext cx="1564173" cy="201168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Battery-electric VTOL fixed-wing designs reach the 2–3 kg payload and 30+ km range a city corridor needs.</a:t>
            </a:r>
            <a:endParaRPr lang="en-US" sz="1150" dirty="0"/>
          </a:p>
        </p:txBody>
      </p:sp>
      <p:sp>
        <p:nvSpPr>
          <p:cNvPr id="29" name="Shape 27"/>
          <p:cNvSpPr/>
          <p:nvPr/>
        </p:nvSpPr>
        <p:spPr>
          <a:xfrm>
            <a:off x="9530243" y="2057400"/>
            <a:ext cx="2021373" cy="3749040"/>
          </a:xfrm>
          <a:prstGeom prst="roundRect">
            <a:avLst>
              <a:gd name="adj" fmla="val 3167"/>
            </a:avLst>
          </a:prstGeom>
          <a:solidFill>
            <a:srgbClr val="12281F"/>
          </a:solidFill>
          <a:ln w="12700">
            <a:solidFill>
              <a:srgbClr val="2B4A3F"/>
            </a:solidFill>
            <a:prstDash val="solid"/>
          </a:ln>
        </p:spPr>
      </p:sp>
      <p:sp>
        <p:nvSpPr>
          <p:cNvPr id="30" name="Shape 28"/>
          <p:cNvSpPr/>
          <p:nvPr/>
        </p:nvSpPr>
        <p:spPr>
          <a:xfrm>
            <a:off x="9758843" y="2286000"/>
            <a:ext cx="457200" cy="457200"/>
          </a:xfrm>
          <a:prstGeom prst="ellipse">
            <a:avLst/>
          </a:prstGeom>
          <a:solidFill>
            <a:srgbClr val="C9FF4A"/>
          </a:solidFill>
          <a:ln/>
        </p:spPr>
      </p:sp>
      <p:sp>
        <p:nvSpPr>
          <p:cNvPr id="31" name="Text 29"/>
          <p:cNvSpPr txBox="1"/>
          <p:nvPr/>
        </p:nvSpPr>
        <p:spPr>
          <a:xfrm>
            <a:off x="9758843" y="2286000"/>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5</a:t>
            </a:r>
            <a:endParaRPr lang="en-US" sz="1600" dirty="0"/>
          </a:p>
        </p:txBody>
      </p:sp>
      <p:sp>
        <p:nvSpPr>
          <p:cNvPr id="32" name="Text 30"/>
          <p:cNvSpPr txBox="1"/>
          <p:nvPr/>
        </p:nvSpPr>
        <p:spPr>
          <a:xfrm>
            <a:off x="9758843" y="2880360"/>
            <a:ext cx="1564173" cy="868680"/>
          </a:xfrm>
          <a:prstGeom prst="rect">
            <a:avLst/>
          </a:prstGeom>
          <a:noFill/>
          <a:ln/>
        </p:spPr>
        <p:txBody>
          <a:bodyPr wrap="square" lIns="0" tIns="0" rIns="0" bIns="0" rtlCol="0" anchor="t"/>
          <a:lstStyle/>
          <a:p>
            <a:pPr indent="0" marL="0">
              <a:lnSpc>
                <a:spcPct val="105000"/>
              </a:lnSpc>
              <a:buNone/>
            </a:pPr>
            <a:r>
              <a:rPr lang="en-US" sz="1400" b="1" dirty="0">
                <a:solidFill>
                  <a:srgbClr val="F0EEE6"/>
                </a:solidFill>
                <a:latin typeface="Calibri" pitchFamily="34" charset="0"/>
                <a:ea typeface="Calibri" pitchFamily="34" charset="-122"/>
                <a:cs typeface="Calibri" pitchFamily="34" charset="-120"/>
              </a:rPr>
              <a:t>Cities need evidence, not just demonstrations</a:t>
            </a:r>
            <a:endParaRPr lang="en-US" sz="1400" dirty="0"/>
          </a:p>
        </p:txBody>
      </p:sp>
      <p:sp>
        <p:nvSpPr>
          <p:cNvPr id="33" name="Text 31"/>
          <p:cNvSpPr txBox="1"/>
          <p:nvPr/>
        </p:nvSpPr>
        <p:spPr>
          <a:xfrm>
            <a:off x="9758843" y="3703320"/>
            <a:ext cx="1564173" cy="201168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Privacy, safety and noise are the named concerns. Whoever can measure and publish them earns the next route.</a:t>
            </a:r>
            <a:endParaRPr lang="en-US" sz="1150" dirty="0"/>
          </a:p>
        </p:txBody>
      </p:sp>
      <p:sp>
        <p:nvSpPr>
          <p:cNvPr id="34" name="Text 32"/>
          <p:cNvSpPr txBox="1"/>
          <p:nvPr/>
        </p:nvSpPr>
        <p:spPr>
          <a:xfrm>
            <a:off x="640080" y="6126480"/>
            <a:ext cx="10911535" cy="274320"/>
          </a:xfrm>
          <a:prstGeom prst="rect">
            <a:avLst/>
          </a:prstGeom>
          <a:noFill/>
          <a:ln/>
        </p:spPr>
        <p:txBody>
          <a:bodyPr wrap="square" lIns="0" tIns="0" rIns="0" bIns="0" rtlCol="0" anchor="ctr"/>
          <a:lstStyle/>
          <a:p>
            <a:pPr indent="0" marL="0">
              <a:buNone/>
            </a:pPr>
            <a:r>
              <a:rPr lang="en-US" sz="900" dirty="0">
                <a:solidFill>
                  <a:srgbClr val="7FA98F"/>
                </a:solidFill>
                <a:latin typeface="Calibri" pitchFamily="34" charset="0"/>
                <a:ea typeface="Calibri" pitchFamily="34" charset="-122"/>
                <a:cs typeface="Calibri" pitchFamily="34" charset="-120"/>
              </a:rPr>
              <a:t>Sources: EU Regulations 2019/947 and 2021/664; Gemeente Amsterdam O&amp;S, ‘Perceptie van drones in Amsterdam’ (April 2022, n = 536); anwb.nl/medical-drones (August 2026).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03</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THE SOLUTION</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4</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One coordination layer. Three jobs.</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Simplycity connects operators, authorities, landing sites and care providers in one shared, auditable flight environment.</a:t>
            </a:r>
            <a:endParaRPr lang="en-US" sz="1300" dirty="0"/>
          </a:p>
        </p:txBody>
      </p:sp>
      <p:sp>
        <p:nvSpPr>
          <p:cNvPr id="10" name="Shape 8"/>
          <p:cNvSpPr/>
          <p:nvPr/>
        </p:nvSpPr>
        <p:spPr>
          <a:xfrm>
            <a:off x="640080" y="2377440"/>
            <a:ext cx="3454298" cy="3017520"/>
          </a:xfrm>
          <a:prstGeom prst="roundRect">
            <a:avLst>
              <a:gd name="adj" fmla="val 2121"/>
            </a:avLst>
          </a:prstGeom>
          <a:solidFill>
            <a:srgbClr val="FFFFFF"/>
          </a:solidFill>
          <a:ln w="12700">
            <a:solidFill>
              <a:srgbClr val="D8D6CC"/>
            </a:solidFill>
            <a:prstDash val="solid"/>
          </a:ln>
        </p:spPr>
      </p:sp>
      <p:sp>
        <p:nvSpPr>
          <p:cNvPr id="11" name="Shape 9"/>
          <p:cNvSpPr/>
          <p:nvPr/>
        </p:nvSpPr>
        <p:spPr>
          <a:xfrm>
            <a:off x="914400" y="2606040"/>
            <a:ext cx="566928" cy="566928"/>
          </a:xfrm>
          <a:prstGeom prst="ellipse">
            <a:avLst/>
          </a:prstGeom>
          <a:solidFill>
            <a:srgbClr val="C9FF4A"/>
          </a:solidFill>
          <a:ln/>
        </p:spPr>
      </p:sp>
      <p:sp>
        <p:nvSpPr>
          <p:cNvPr id="12" name="Text 10"/>
          <p:cNvSpPr txBox="1"/>
          <p:nvPr/>
        </p:nvSpPr>
        <p:spPr>
          <a:xfrm>
            <a:off x="914400" y="2606040"/>
            <a:ext cx="566928" cy="566928"/>
          </a:xfrm>
          <a:prstGeom prst="rect">
            <a:avLst/>
          </a:prstGeom>
          <a:noFill/>
          <a:ln/>
        </p:spPr>
        <p:txBody>
          <a:bodyPr wrap="square" lIns="0" tIns="0" rIns="0" bIns="0" rtlCol="0" anchor="ctr"/>
          <a:lstStyle/>
          <a:p>
            <a:pPr algn="ctr" indent="0" marL="0">
              <a:buNone/>
            </a:pPr>
            <a:r>
              <a:rPr lang="en-US" sz="2000" b="1" dirty="0">
                <a:solidFill>
                  <a:srgbClr val="10211D"/>
                </a:solidFill>
                <a:latin typeface="Calibri" pitchFamily="34" charset="0"/>
                <a:ea typeface="Calibri" pitchFamily="34" charset="-122"/>
                <a:cs typeface="Calibri" pitchFamily="34" charset="-120"/>
              </a:rPr>
              <a:t>F</a:t>
            </a:r>
            <a:endParaRPr lang="en-US" sz="2000" dirty="0"/>
          </a:p>
        </p:txBody>
      </p:sp>
      <p:sp>
        <p:nvSpPr>
          <p:cNvPr id="13" name="Text 11"/>
          <p:cNvSpPr txBox="1"/>
          <p:nvPr/>
        </p:nvSpPr>
        <p:spPr>
          <a:xfrm>
            <a:off x="1645920" y="2606040"/>
            <a:ext cx="2174138" cy="320040"/>
          </a:xfrm>
          <a:prstGeom prst="rect">
            <a:avLst/>
          </a:prstGeom>
          <a:noFill/>
          <a:ln/>
        </p:spPr>
        <p:txBody>
          <a:bodyPr wrap="square" lIns="0" tIns="0" rIns="0" bIns="0" rtlCol="0" anchor="ctr"/>
          <a:lstStyle/>
          <a:p>
            <a:pPr indent="0" marL="0">
              <a:buNone/>
            </a:pPr>
            <a:r>
              <a:rPr lang="en-US" sz="1900" b="1" dirty="0">
                <a:solidFill>
                  <a:srgbClr val="10211D"/>
                </a:solidFill>
                <a:latin typeface="Calibri" pitchFamily="34" charset="0"/>
                <a:ea typeface="Calibri" pitchFamily="34" charset="-122"/>
                <a:cs typeface="Calibri" pitchFamily="34" charset="-120"/>
              </a:rPr>
              <a:t>Flow</a:t>
            </a:r>
            <a:endParaRPr lang="en-US" sz="1900" dirty="0"/>
          </a:p>
        </p:txBody>
      </p:sp>
      <p:sp>
        <p:nvSpPr>
          <p:cNvPr id="14" name="Text 12"/>
          <p:cNvSpPr txBox="1"/>
          <p:nvPr/>
        </p:nvSpPr>
        <p:spPr>
          <a:xfrm>
            <a:off x="1645920" y="2926080"/>
            <a:ext cx="2174138" cy="274320"/>
          </a:xfrm>
          <a:prstGeom prst="rect">
            <a:avLst/>
          </a:prstGeom>
          <a:noFill/>
          <a:ln/>
        </p:spPr>
        <p:txBody>
          <a:bodyPr wrap="square" lIns="0" tIns="0" rIns="0" bIns="0" rtlCol="0" anchor="ctr"/>
          <a:lstStyle/>
          <a:p>
            <a:pPr indent="0" marL="0">
              <a:buNone/>
            </a:pPr>
            <a:r>
              <a:rPr lang="en-US" sz="950" b="1" spc="100" kern="0" dirty="0">
                <a:solidFill>
                  <a:srgbClr val="526059"/>
                </a:solidFill>
                <a:latin typeface="Calibri" pitchFamily="34" charset="0"/>
                <a:ea typeface="Calibri" pitchFamily="34" charset="-122"/>
                <a:cs typeface="Calibri" pitchFamily="34" charset="-120"/>
              </a:rPr>
              <a:t>MISSION ORCHESTRATION</a:t>
            </a:r>
            <a:endParaRPr lang="en-US" sz="950" dirty="0"/>
          </a:p>
        </p:txBody>
      </p:sp>
      <p:sp>
        <p:nvSpPr>
          <p:cNvPr id="15" name="Text 13"/>
          <p:cNvSpPr txBox="1"/>
          <p:nvPr/>
        </p:nvSpPr>
        <p:spPr>
          <a:xfrm>
            <a:off x="914400" y="3429000"/>
            <a:ext cx="2905658" cy="1828800"/>
          </a:xfrm>
          <a:prstGeom prst="rect">
            <a:avLst/>
          </a:prstGeom>
          <a:noFill/>
          <a:ln/>
        </p:spPr>
        <p:txBody>
          <a:bodyPr wrap="square" lIns="0" tIns="0" rIns="0" bIns="0" rtlCol="0" anchor="t"/>
          <a:lstStyle/>
          <a:p>
            <a:pPr indent="0" marL="0">
              <a:lnSpc>
                <a:spcPct val="128000"/>
              </a:lnSpc>
              <a:buNone/>
            </a:pPr>
            <a:r>
              <a:rPr lang="en-US" sz="1400" dirty="0">
                <a:solidFill>
                  <a:srgbClr val="526059"/>
                </a:solidFill>
                <a:latin typeface="Calibri" pitchFamily="34" charset="0"/>
                <a:ea typeface="Calibri" pitchFamily="34" charset="-122"/>
                <a:cs typeface="Calibri" pitchFamily="34" charset="-120"/>
              </a:rPr>
              <a:t>Route, weather, pad capacity, aircraft health and energy are checked against 12 release gates, so a request becomes a releasable mission. Stale data fails closed.</a:t>
            </a:r>
            <a:endParaRPr lang="en-US" sz="1400" dirty="0"/>
          </a:p>
        </p:txBody>
      </p:sp>
      <p:sp>
        <p:nvSpPr>
          <p:cNvPr id="16" name="Shape 14"/>
          <p:cNvSpPr/>
          <p:nvPr/>
        </p:nvSpPr>
        <p:spPr>
          <a:xfrm>
            <a:off x="4368698" y="2377440"/>
            <a:ext cx="3454298" cy="3017520"/>
          </a:xfrm>
          <a:prstGeom prst="roundRect">
            <a:avLst>
              <a:gd name="adj" fmla="val 2121"/>
            </a:avLst>
          </a:prstGeom>
          <a:solidFill>
            <a:srgbClr val="FFFFFF"/>
          </a:solidFill>
          <a:ln w="12700">
            <a:solidFill>
              <a:srgbClr val="D8D6CC"/>
            </a:solidFill>
            <a:prstDash val="solid"/>
          </a:ln>
        </p:spPr>
      </p:sp>
      <p:sp>
        <p:nvSpPr>
          <p:cNvPr id="17" name="Shape 15"/>
          <p:cNvSpPr/>
          <p:nvPr/>
        </p:nvSpPr>
        <p:spPr>
          <a:xfrm>
            <a:off x="4643018" y="2606040"/>
            <a:ext cx="566928" cy="566928"/>
          </a:xfrm>
          <a:prstGeom prst="ellipse">
            <a:avLst/>
          </a:prstGeom>
          <a:solidFill>
            <a:srgbClr val="9AD4F5"/>
          </a:solidFill>
          <a:ln/>
        </p:spPr>
      </p:sp>
      <p:sp>
        <p:nvSpPr>
          <p:cNvPr id="18" name="Text 16"/>
          <p:cNvSpPr txBox="1"/>
          <p:nvPr/>
        </p:nvSpPr>
        <p:spPr>
          <a:xfrm>
            <a:off x="4643018" y="2606040"/>
            <a:ext cx="566928" cy="566928"/>
          </a:xfrm>
          <a:prstGeom prst="rect">
            <a:avLst/>
          </a:prstGeom>
          <a:noFill/>
          <a:ln/>
        </p:spPr>
        <p:txBody>
          <a:bodyPr wrap="square" lIns="0" tIns="0" rIns="0" bIns="0" rtlCol="0" anchor="ctr"/>
          <a:lstStyle/>
          <a:p>
            <a:pPr algn="ctr" indent="0" marL="0">
              <a:buNone/>
            </a:pPr>
            <a:r>
              <a:rPr lang="en-US" sz="2000" b="1" dirty="0">
                <a:solidFill>
                  <a:srgbClr val="10211D"/>
                </a:solidFill>
                <a:latin typeface="Calibri" pitchFamily="34" charset="0"/>
                <a:ea typeface="Calibri" pitchFamily="34" charset="-122"/>
                <a:cs typeface="Calibri" pitchFamily="34" charset="-120"/>
              </a:rPr>
              <a:t>T</a:t>
            </a:r>
            <a:endParaRPr lang="en-US" sz="2000" dirty="0"/>
          </a:p>
        </p:txBody>
      </p:sp>
      <p:sp>
        <p:nvSpPr>
          <p:cNvPr id="19" name="Text 17"/>
          <p:cNvSpPr txBox="1"/>
          <p:nvPr/>
        </p:nvSpPr>
        <p:spPr>
          <a:xfrm>
            <a:off x="5374538" y="2606040"/>
            <a:ext cx="2174138" cy="320040"/>
          </a:xfrm>
          <a:prstGeom prst="rect">
            <a:avLst/>
          </a:prstGeom>
          <a:noFill/>
          <a:ln/>
        </p:spPr>
        <p:txBody>
          <a:bodyPr wrap="square" lIns="0" tIns="0" rIns="0" bIns="0" rtlCol="0" anchor="ctr"/>
          <a:lstStyle/>
          <a:p>
            <a:pPr indent="0" marL="0">
              <a:buNone/>
            </a:pPr>
            <a:r>
              <a:rPr lang="en-US" sz="1900" b="1" dirty="0">
                <a:solidFill>
                  <a:srgbClr val="10211D"/>
                </a:solidFill>
                <a:latin typeface="Calibri" pitchFamily="34" charset="0"/>
                <a:ea typeface="Calibri" pitchFamily="34" charset="-122"/>
                <a:cs typeface="Calibri" pitchFamily="34" charset="-120"/>
              </a:rPr>
              <a:t>Trust</a:t>
            </a:r>
            <a:endParaRPr lang="en-US" sz="1900" dirty="0"/>
          </a:p>
        </p:txBody>
      </p:sp>
      <p:sp>
        <p:nvSpPr>
          <p:cNvPr id="20" name="Text 18"/>
          <p:cNvSpPr txBox="1"/>
          <p:nvPr/>
        </p:nvSpPr>
        <p:spPr>
          <a:xfrm>
            <a:off x="5374538" y="2926080"/>
            <a:ext cx="2174138" cy="274320"/>
          </a:xfrm>
          <a:prstGeom prst="rect">
            <a:avLst/>
          </a:prstGeom>
          <a:noFill/>
          <a:ln/>
        </p:spPr>
        <p:txBody>
          <a:bodyPr wrap="square" lIns="0" tIns="0" rIns="0" bIns="0" rtlCol="0" anchor="ctr"/>
          <a:lstStyle/>
          <a:p>
            <a:pPr indent="0" marL="0">
              <a:buNone/>
            </a:pPr>
            <a:r>
              <a:rPr lang="en-US" sz="950" b="1" spc="100" kern="0" dirty="0">
                <a:solidFill>
                  <a:srgbClr val="526059"/>
                </a:solidFill>
                <a:latin typeface="Calibri" pitchFamily="34" charset="0"/>
                <a:ea typeface="Calibri" pitchFamily="34" charset="-122"/>
                <a:cs typeface="Calibri" pitchFamily="34" charset="-120"/>
              </a:rPr>
              <a:t>ASSURANCE &amp; OVERSIGHT</a:t>
            </a:r>
            <a:endParaRPr lang="en-US" sz="950" dirty="0"/>
          </a:p>
        </p:txBody>
      </p:sp>
      <p:sp>
        <p:nvSpPr>
          <p:cNvPr id="21" name="Text 19"/>
          <p:cNvSpPr txBox="1"/>
          <p:nvPr/>
        </p:nvSpPr>
        <p:spPr>
          <a:xfrm>
            <a:off x="4643018" y="3429000"/>
            <a:ext cx="2905658" cy="1828800"/>
          </a:xfrm>
          <a:prstGeom prst="rect">
            <a:avLst/>
          </a:prstGeom>
          <a:noFill/>
          <a:ln/>
        </p:spPr>
        <p:txBody>
          <a:bodyPr wrap="square" lIns="0" tIns="0" rIns="0" bIns="0" rtlCol="0" anchor="t"/>
          <a:lstStyle/>
          <a:p>
            <a:pPr indent="0" marL="0">
              <a:lnSpc>
                <a:spcPct val="128000"/>
              </a:lnSpc>
              <a:buNone/>
            </a:pPr>
            <a:r>
              <a:rPr lang="en-US" sz="1400" dirty="0">
                <a:solidFill>
                  <a:srgbClr val="526059"/>
                </a:solidFill>
                <a:latin typeface="Calibri" pitchFamily="34" charset="0"/>
                <a:ea typeface="Calibri" pitchFamily="34" charset="-122"/>
                <a:cs typeface="Calibri" pitchFamily="34" charset="-120"/>
              </a:rPr>
              <a:t>Each party sees what its role needs, and a hash-chained, tamper-evident ledger records every decision and every custody handover.</a:t>
            </a:r>
            <a:endParaRPr lang="en-US" sz="1400" dirty="0"/>
          </a:p>
        </p:txBody>
      </p:sp>
      <p:sp>
        <p:nvSpPr>
          <p:cNvPr id="22" name="Shape 20"/>
          <p:cNvSpPr/>
          <p:nvPr/>
        </p:nvSpPr>
        <p:spPr>
          <a:xfrm>
            <a:off x="8097317" y="2377440"/>
            <a:ext cx="3454298" cy="3017520"/>
          </a:xfrm>
          <a:prstGeom prst="roundRect">
            <a:avLst>
              <a:gd name="adj" fmla="val 2121"/>
            </a:avLst>
          </a:prstGeom>
          <a:solidFill>
            <a:srgbClr val="FFFFFF"/>
          </a:solidFill>
          <a:ln w="12700">
            <a:solidFill>
              <a:srgbClr val="D8D6CC"/>
            </a:solidFill>
            <a:prstDash val="solid"/>
          </a:ln>
        </p:spPr>
      </p:sp>
      <p:sp>
        <p:nvSpPr>
          <p:cNvPr id="23" name="Shape 21"/>
          <p:cNvSpPr/>
          <p:nvPr/>
        </p:nvSpPr>
        <p:spPr>
          <a:xfrm>
            <a:off x="8371637" y="2606040"/>
            <a:ext cx="566928" cy="566928"/>
          </a:xfrm>
          <a:prstGeom prst="ellipse">
            <a:avLst/>
          </a:prstGeom>
          <a:solidFill>
            <a:srgbClr val="FF9D83"/>
          </a:solidFill>
          <a:ln/>
        </p:spPr>
      </p:sp>
      <p:sp>
        <p:nvSpPr>
          <p:cNvPr id="24" name="Text 22"/>
          <p:cNvSpPr txBox="1"/>
          <p:nvPr/>
        </p:nvSpPr>
        <p:spPr>
          <a:xfrm>
            <a:off x="8371637" y="2606040"/>
            <a:ext cx="566928" cy="566928"/>
          </a:xfrm>
          <a:prstGeom prst="rect">
            <a:avLst/>
          </a:prstGeom>
          <a:noFill/>
          <a:ln/>
        </p:spPr>
        <p:txBody>
          <a:bodyPr wrap="square" lIns="0" tIns="0" rIns="0" bIns="0" rtlCol="0" anchor="ctr"/>
          <a:lstStyle/>
          <a:p>
            <a:pPr algn="ctr" indent="0" marL="0">
              <a:buNone/>
            </a:pPr>
            <a:r>
              <a:rPr lang="en-US" sz="2000" b="1" dirty="0">
                <a:solidFill>
                  <a:srgbClr val="10211D"/>
                </a:solidFill>
                <a:latin typeface="Calibri" pitchFamily="34" charset="0"/>
                <a:ea typeface="Calibri" pitchFamily="34" charset="-122"/>
                <a:cs typeface="Calibri" pitchFamily="34" charset="-120"/>
              </a:rPr>
              <a:t>I</a:t>
            </a:r>
            <a:endParaRPr lang="en-US" sz="2000" dirty="0"/>
          </a:p>
        </p:txBody>
      </p:sp>
      <p:sp>
        <p:nvSpPr>
          <p:cNvPr id="25" name="Text 23"/>
          <p:cNvSpPr txBox="1"/>
          <p:nvPr/>
        </p:nvSpPr>
        <p:spPr>
          <a:xfrm>
            <a:off x="9103157" y="2606040"/>
            <a:ext cx="2174138" cy="320040"/>
          </a:xfrm>
          <a:prstGeom prst="rect">
            <a:avLst/>
          </a:prstGeom>
          <a:noFill/>
          <a:ln/>
        </p:spPr>
        <p:txBody>
          <a:bodyPr wrap="square" lIns="0" tIns="0" rIns="0" bIns="0" rtlCol="0" anchor="ctr"/>
          <a:lstStyle/>
          <a:p>
            <a:pPr indent="0" marL="0">
              <a:buNone/>
            </a:pPr>
            <a:r>
              <a:rPr lang="en-US" sz="1900" b="1" dirty="0">
                <a:solidFill>
                  <a:srgbClr val="10211D"/>
                </a:solidFill>
                <a:latin typeface="Calibri" pitchFamily="34" charset="0"/>
                <a:ea typeface="Calibri" pitchFamily="34" charset="-122"/>
                <a:cs typeface="Calibri" pitchFamily="34" charset="-120"/>
              </a:rPr>
              <a:t>Impact</a:t>
            </a:r>
            <a:endParaRPr lang="en-US" sz="1900" dirty="0"/>
          </a:p>
        </p:txBody>
      </p:sp>
      <p:sp>
        <p:nvSpPr>
          <p:cNvPr id="26" name="Text 24"/>
          <p:cNvSpPr txBox="1"/>
          <p:nvPr/>
        </p:nvSpPr>
        <p:spPr>
          <a:xfrm>
            <a:off x="9103157" y="2926080"/>
            <a:ext cx="2174138" cy="274320"/>
          </a:xfrm>
          <a:prstGeom prst="rect">
            <a:avLst/>
          </a:prstGeom>
          <a:noFill/>
          <a:ln/>
        </p:spPr>
        <p:txBody>
          <a:bodyPr wrap="square" lIns="0" tIns="0" rIns="0" bIns="0" rtlCol="0" anchor="ctr"/>
          <a:lstStyle/>
          <a:p>
            <a:pPr indent="0" marL="0">
              <a:buNone/>
            </a:pPr>
            <a:r>
              <a:rPr lang="en-US" sz="950" b="1" spc="100" kern="0" dirty="0">
                <a:solidFill>
                  <a:srgbClr val="526059"/>
                </a:solidFill>
                <a:latin typeface="Calibri" pitchFamily="34" charset="0"/>
                <a:ea typeface="Calibri" pitchFamily="34" charset="-122"/>
                <a:cs typeface="Calibri" pitchFamily="34" charset="-120"/>
              </a:rPr>
              <a:t>EVIDENCE FOR THE CITY</a:t>
            </a:r>
            <a:endParaRPr lang="en-US" sz="950" dirty="0"/>
          </a:p>
        </p:txBody>
      </p:sp>
      <p:sp>
        <p:nvSpPr>
          <p:cNvPr id="27" name="Text 25"/>
          <p:cNvSpPr txBox="1"/>
          <p:nvPr/>
        </p:nvSpPr>
        <p:spPr>
          <a:xfrm>
            <a:off x="8371637" y="3429000"/>
            <a:ext cx="2905658" cy="1828800"/>
          </a:xfrm>
          <a:prstGeom prst="rect">
            <a:avLst/>
          </a:prstGeom>
          <a:noFill/>
          <a:ln/>
        </p:spPr>
        <p:txBody>
          <a:bodyPr wrap="square" lIns="0" tIns="0" rIns="0" bIns="0" rtlCol="0" anchor="t"/>
          <a:lstStyle/>
          <a:p>
            <a:pPr indent="0" marL="0">
              <a:lnSpc>
                <a:spcPct val="128000"/>
              </a:lnSpc>
              <a:buNone/>
            </a:pPr>
            <a:r>
              <a:rPr lang="en-US" sz="1400" dirty="0">
                <a:solidFill>
                  <a:srgbClr val="526059"/>
                </a:solidFill>
                <a:latin typeface="Calibri" pitchFamily="34" charset="0"/>
                <a:ea typeface="Calibri" pitchFamily="34" charset="-122"/>
                <a:cs typeface="Calibri" pitchFamily="34" charset="-120"/>
              </a:rPr>
              <a:t>Service reliability, elapsed time, route compliance, energy and measured noise: the evidence behind a decision to scale.</a:t>
            </a:r>
            <a:endParaRPr lang="en-US" sz="1400" dirty="0"/>
          </a:p>
        </p:txBody>
      </p:sp>
      <p:sp>
        <p:nvSpPr>
          <p:cNvPr id="28" name="Shape 26"/>
          <p:cNvSpPr/>
          <p:nvPr/>
        </p:nvSpPr>
        <p:spPr>
          <a:xfrm>
            <a:off x="640080" y="5623560"/>
            <a:ext cx="10911535" cy="640080"/>
          </a:xfrm>
          <a:prstGeom prst="roundRect">
            <a:avLst>
              <a:gd name="adj" fmla="val 10000"/>
            </a:avLst>
          </a:prstGeom>
          <a:solidFill>
            <a:srgbClr val="183A31"/>
          </a:solidFill>
          <a:ln/>
        </p:spPr>
      </p:sp>
      <p:sp>
        <p:nvSpPr>
          <p:cNvPr id="29" name="Text 27"/>
          <p:cNvSpPr txBox="1"/>
          <p:nvPr/>
        </p:nvSpPr>
        <p:spPr>
          <a:xfrm>
            <a:off x="960120" y="5623560"/>
            <a:ext cx="10271455" cy="640080"/>
          </a:xfrm>
          <a:prstGeom prst="rect">
            <a:avLst/>
          </a:prstGeom>
          <a:noFill/>
          <a:ln/>
        </p:spPr>
        <p:txBody>
          <a:bodyPr wrap="square" lIns="0" tIns="0" rIns="0" bIns="0" rtlCol="0" anchor="ctr"/>
          <a:lstStyle/>
          <a:p>
            <a:pPr indent="0" marL="0">
              <a:buNone/>
            </a:pPr>
            <a:r>
              <a:rPr lang="en-US" sz="1200" b="1" spc="200" kern="0" dirty="0">
                <a:solidFill>
                  <a:srgbClr val="FF9D83"/>
                </a:solidFill>
                <a:latin typeface="Calibri" pitchFamily="34" charset="0"/>
                <a:ea typeface="Calibri" pitchFamily="34" charset="-122"/>
                <a:cs typeface="Calibri" pitchFamily="34" charset="-120"/>
              </a:rPr>
              <a:t>WE ARE NOT  </a:t>
            </a:r>
            <a:pPr indent="0" marL="0">
              <a:buNone/>
            </a:pPr>
            <a:r>
              <a:rPr lang="en-US" sz="1200" dirty="0">
                <a:solidFill>
                  <a:srgbClr val="F0EEE6"/>
                </a:solidFill>
                <a:latin typeface="Calibri" pitchFamily="34" charset="0"/>
                <a:ea typeface="Calibri" pitchFamily="34" charset="-122"/>
                <a:cs typeface="Calibri" pitchFamily="34" charset="-120"/>
              </a:rPr>
              <a:t>an aircraft manufacturer  ·  a drone operator  ·  a delivery company  ·  a substitute for the authority or the clinical process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04</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CUSTOMER &amp; BUSINESS MODEL</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5</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Who pays whom.</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The care provider buys a transport outcome. The operator is paid for flying. Simplycity is paid for making the whole corridor work as one system.</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2286000"/>
          <a:ext cx="7498080" cy="914400"/>
        </p:xfrm>
        <a:graphic>
          <a:graphicData uri="http://schemas.openxmlformats.org/drawingml/2006/table">
            <a:tbl>
              <a:tblPr/>
              <a:tblGrid>
                <a:gridCol w="2148840"/>
                <a:gridCol w="2331720"/>
                <a:gridCol w="3017520"/>
              </a:tblGrid>
              <a:tr h="0">
                <a:tc>
                  <a:txBody>
                    <a:bodyPr/>
                    <a:lstStyle/>
                    <a:p>
                      <a:pPr indent="0" marL="0">
                        <a:buNone/>
                      </a:pPr>
                      <a:r>
                        <a:rPr lang="en-US" sz="1000" b="1" dirty="0">
                          <a:solidFill>
                            <a:srgbClr val="F0EEE6"/>
                          </a:solidFill>
                          <a:latin typeface="Calibri" pitchFamily="34" charset="0"/>
                          <a:ea typeface="Calibri" pitchFamily="34" charset="-122"/>
                          <a:cs typeface="Calibri" pitchFamily="34" charset="-120"/>
                        </a:rPr>
                        <a:t>Stakeholder</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000" b="1" dirty="0">
                          <a:solidFill>
                            <a:srgbClr val="F0EEE6"/>
                          </a:solidFill>
                          <a:latin typeface="Calibri" pitchFamily="34" charset="0"/>
                          <a:ea typeface="Calibri" pitchFamily="34" charset="-122"/>
                          <a:cs typeface="Calibri" pitchFamily="34" charset="-120"/>
                        </a:rPr>
                        <a:t>Role in the corridor</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000" b="1" dirty="0">
                          <a:solidFill>
                            <a:srgbClr val="F0EEE6"/>
                          </a:solidFill>
                          <a:latin typeface="Calibri" pitchFamily="34" charset="0"/>
                          <a:ea typeface="Calibri" pitchFamily="34" charset="-122"/>
                          <a:cs typeface="Calibri" pitchFamily="34" charset="-120"/>
                        </a:rPr>
                        <a:t>Economic relationship</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r>
              <a:tr h="0">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Care provider (hospital / lab network)</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Buys the transport outcome; owns clinical custody</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Primary customer: pays the operator per flight and Simplycity for setup, orchestration and platform</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0">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Licensed operator</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Flies the aircraft; holds the operational authorisation</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Paid per flight by the care provider; may resell Simplycity inside its fee</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0">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Simplycity</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Coordination, release gating, audit, reporting</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Setup + per-mission + per-corridor platform fees</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0">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Hub / site owner</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Pads, access, ground safety</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Site agreement (cost, not revenue)</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0">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City / authority</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Permission, oversight, public acceptance</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00" b="1" dirty="0">
                          <a:solidFill>
                            <a:srgbClr val="B85A3E"/>
                          </a:solidFill>
                          <a:latin typeface="Calibri" pitchFamily="34" charset="0"/>
                          <a:ea typeface="Calibri" pitchFamily="34" charset="-122"/>
                          <a:cs typeface="Calibri" pitchFamily="34" charset="-120"/>
                        </a:rPr>
                        <a:t>Pays €0 in our base case. Governance reporting is upside only</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0">
                <a:tc>
                  <a:txBody>
                    <a:bodyPr/>
                    <a:lstStyle/>
                    <a:p>
                      <a:pPr indent="0" marL="0">
                        <a:buNone/>
                      </a:pPr>
                      <a:r>
                        <a:rPr lang="en-US" sz="1000" b="1" dirty="0">
                          <a:solidFill>
                            <a:srgbClr val="10211D"/>
                          </a:solidFill>
                          <a:latin typeface="Calibri" pitchFamily="34" charset="0"/>
                          <a:ea typeface="Calibri" pitchFamily="34" charset="-122"/>
                          <a:cs typeface="Calibri" pitchFamily="34" charset="-120"/>
                        </a:rPr>
                        <a:t>OEM</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Supplies aircraft and technical data</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00" dirty="0">
                          <a:solidFill>
                            <a:srgbClr val="10211D"/>
                          </a:solidFill>
                          <a:latin typeface="Calibri" pitchFamily="34" charset="0"/>
                          <a:ea typeface="Calibri" pitchFamily="34" charset="-122"/>
                          <a:cs typeface="Calibri" pitchFamily="34" charset="-120"/>
                        </a:rPr>
                        <a:t>Supplier to the operator; integration retainer possible</a:t>
                      </a:r>
                      <a:endParaRPr lang="en-US" sz="10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bl>
          </a:graphicData>
        </a:graphic>
      </p:graphicFrame>
      <p:sp>
        <p:nvSpPr>
          <p:cNvPr id="11" name="Text 8"/>
          <p:cNvSpPr txBox="1"/>
          <p:nvPr/>
        </p:nvSpPr>
        <p:spPr>
          <a:xfrm>
            <a:off x="640080" y="4901184"/>
            <a:ext cx="2743200" cy="256032"/>
          </a:xfrm>
          <a:prstGeom prst="rect">
            <a:avLst/>
          </a:prstGeom>
          <a:noFill/>
          <a:ln/>
        </p:spPr>
        <p:txBody>
          <a:bodyPr wrap="square" lIns="0" tIns="0" rIns="0" bIns="0" rtlCol="0" anchor="ctr"/>
          <a:lstStyle/>
          <a:p>
            <a:pPr indent="0" marL="0">
              <a:buNone/>
            </a:pPr>
            <a:r>
              <a:rPr lang="en-US" sz="1000" b="1" spc="200" kern="0" dirty="0">
                <a:solidFill>
                  <a:srgbClr val="6F8F17"/>
                </a:solidFill>
                <a:latin typeface="Calibri" pitchFamily="34" charset="0"/>
                <a:ea typeface="Calibri" pitchFamily="34" charset="-122"/>
                <a:cs typeface="Calibri" pitchFamily="34" charset="-120"/>
              </a:rPr>
              <a:t>MONEY FLOW</a:t>
            </a:r>
            <a:endParaRPr lang="en-US" sz="1000" dirty="0"/>
          </a:p>
        </p:txBody>
      </p:sp>
      <p:sp>
        <p:nvSpPr>
          <p:cNvPr id="12" name="Shape 9"/>
          <p:cNvSpPr/>
          <p:nvPr/>
        </p:nvSpPr>
        <p:spPr>
          <a:xfrm>
            <a:off x="640080" y="5413248"/>
            <a:ext cx="1417320" cy="566928"/>
          </a:xfrm>
          <a:prstGeom prst="roundRect">
            <a:avLst>
              <a:gd name="adj" fmla="val 11290"/>
            </a:avLst>
          </a:prstGeom>
          <a:solidFill>
            <a:srgbClr val="9AD4F5"/>
          </a:solidFill>
          <a:ln/>
        </p:spPr>
      </p:sp>
      <p:sp>
        <p:nvSpPr>
          <p:cNvPr id="13" name="Text 10"/>
          <p:cNvSpPr txBox="1"/>
          <p:nvPr/>
        </p:nvSpPr>
        <p:spPr>
          <a:xfrm>
            <a:off x="640080" y="5413248"/>
            <a:ext cx="1417320" cy="566928"/>
          </a:xfrm>
          <a:prstGeom prst="rect">
            <a:avLst/>
          </a:prstGeom>
          <a:noFill/>
          <a:ln/>
        </p:spPr>
        <p:txBody>
          <a:bodyPr wrap="square" lIns="0" tIns="0" rIns="0" bIns="0" rtlCol="0" anchor="ctr"/>
          <a:lstStyle/>
          <a:p>
            <a:pPr algn="ctr" indent="0" marL="0">
              <a:buNone/>
            </a:pPr>
            <a:r>
              <a:rPr lang="en-US" sz="1200" b="1" dirty="0">
                <a:solidFill>
                  <a:srgbClr val="10211D"/>
                </a:solidFill>
                <a:latin typeface="Calibri" pitchFamily="34" charset="0"/>
                <a:ea typeface="Calibri" pitchFamily="34" charset="-122"/>
                <a:cs typeface="Calibri" pitchFamily="34" charset="-120"/>
              </a:rPr>
              <a:t>Operator</a:t>
            </a:r>
            <a:endParaRPr lang="en-US" sz="1200" dirty="0"/>
          </a:p>
        </p:txBody>
      </p:sp>
      <p:sp>
        <p:nvSpPr>
          <p:cNvPr id="14" name="Shape 11"/>
          <p:cNvSpPr/>
          <p:nvPr/>
        </p:nvSpPr>
        <p:spPr>
          <a:xfrm>
            <a:off x="2103120" y="5696712"/>
            <a:ext cx="1143000" cy="0"/>
          </a:xfrm>
          <a:prstGeom prst="line">
            <a:avLst/>
          </a:prstGeom>
          <a:noFill/>
          <a:ln w="19050">
            <a:solidFill>
              <a:srgbClr val="526059"/>
            </a:solidFill>
            <a:prstDash val="solid"/>
            <a:headEnd type="triangle"/>
          </a:ln>
        </p:spPr>
      </p:sp>
      <p:sp>
        <p:nvSpPr>
          <p:cNvPr id="15" name="Text 12"/>
          <p:cNvSpPr txBox="1"/>
          <p:nvPr/>
        </p:nvSpPr>
        <p:spPr>
          <a:xfrm>
            <a:off x="2103120" y="5084064"/>
            <a:ext cx="1143000" cy="292608"/>
          </a:xfrm>
          <a:prstGeom prst="rect">
            <a:avLst/>
          </a:prstGeom>
          <a:noFill/>
          <a:ln/>
        </p:spPr>
        <p:txBody>
          <a:bodyPr wrap="square" lIns="0" tIns="0" rIns="0" bIns="0" rtlCol="0" anchor="ctr"/>
          <a:lstStyle/>
          <a:p>
            <a:pPr algn="ctr" indent="0" marL="0">
              <a:buNone/>
            </a:pPr>
            <a:r>
              <a:rPr lang="en-US" sz="950" dirty="0">
                <a:solidFill>
                  <a:srgbClr val="526059"/>
                </a:solidFill>
                <a:latin typeface="Calibri" pitchFamily="34" charset="0"/>
                <a:ea typeface="Calibri" pitchFamily="34" charset="-122"/>
                <a:cs typeface="Calibri" pitchFamily="34" charset="-120"/>
              </a:rPr>
              <a:t>€ per flight</a:t>
            </a:r>
            <a:endParaRPr lang="en-US" sz="950" dirty="0"/>
          </a:p>
        </p:txBody>
      </p:sp>
      <p:sp>
        <p:nvSpPr>
          <p:cNvPr id="16" name="Shape 13"/>
          <p:cNvSpPr/>
          <p:nvPr/>
        </p:nvSpPr>
        <p:spPr>
          <a:xfrm>
            <a:off x="3291840" y="5413248"/>
            <a:ext cx="2011680" cy="566928"/>
          </a:xfrm>
          <a:prstGeom prst="roundRect">
            <a:avLst>
              <a:gd name="adj" fmla="val 11290"/>
            </a:avLst>
          </a:prstGeom>
          <a:solidFill>
            <a:srgbClr val="183A31"/>
          </a:solidFill>
          <a:ln/>
        </p:spPr>
      </p:sp>
      <p:sp>
        <p:nvSpPr>
          <p:cNvPr id="17" name="Text 14"/>
          <p:cNvSpPr txBox="1"/>
          <p:nvPr/>
        </p:nvSpPr>
        <p:spPr>
          <a:xfrm>
            <a:off x="3291840" y="5413248"/>
            <a:ext cx="2011680" cy="566928"/>
          </a:xfrm>
          <a:prstGeom prst="rect">
            <a:avLst/>
          </a:prstGeom>
          <a:noFill/>
          <a:ln/>
        </p:spPr>
        <p:txBody>
          <a:bodyPr wrap="square" lIns="0" tIns="0" rIns="0" bIns="0" rtlCol="0" anchor="ctr"/>
          <a:lstStyle/>
          <a:p>
            <a:pPr algn="ctr" indent="0" marL="0">
              <a:buNone/>
            </a:pPr>
            <a:r>
              <a:rPr lang="en-US" sz="1200" b="1" dirty="0">
                <a:solidFill>
                  <a:srgbClr val="F0EEE6"/>
                </a:solidFill>
                <a:latin typeface="Calibri" pitchFamily="34" charset="0"/>
                <a:ea typeface="Calibri" pitchFamily="34" charset="-122"/>
                <a:cs typeface="Calibri" pitchFamily="34" charset="-120"/>
              </a:rPr>
              <a:t>Care provider</a:t>
            </a:r>
            <a:endParaRPr lang="en-US" sz="1200" dirty="0"/>
          </a:p>
        </p:txBody>
      </p:sp>
      <p:sp>
        <p:nvSpPr>
          <p:cNvPr id="18" name="Shape 15"/>
          <p:cNvSpPr/>
          <p:nvPr/>
        </p:nvSpPr>
        <p:spPr>
          <a:xfrm>
            <a:off x="5349240" y="5696712"/>
            <a:ext cx="1325880" cy="0"/>
          </a:xfrm>
          <a:prstGeom prst="line">
            <a:avLst/>
          </a:prstGeom>
          <a:noFill/>
          <a:ln w="19050">
            <a:solidFill>
              <a:srgbClr val="526059"/>
            </a:solidFill>
            <a:prstDash val="solid"/>
            <a:tailEnd type="triangle"/>
          </a:ln>
        </p:spPr>
      </p:sp>
      <p:sp>
        <p:nvSpPr>
          <p:cNvPr id="19" name="Text 16"/>
          <p:cNvSpPr txBox="1"/>
          <p:nvPr/>
        </p:nvSpPr>
        <p:spPr>
          <a:xfrm>
            <a:off x="5349240" y="5084064"/>
            <a:ext cx="1325880" cy="292608"/>
          </a:xfrm>
          <a:prstGeom prst="rect">
            <a:avLst/>
          </a:prstGeom>
          <a:noFill/>
          <a:ln/>
        </p:spPr>
        <p:txBody>
          <a:bodyPr wrap="square" lIns="0" tIns="0" rIns="0" bIns="0" rtlCol="0" anchor="ctr"/>
          <a:lstStyle/>
          <a:p>
            <a:pPr algn="ctr" indent="0" marL="0">
              <a:buNone/>
            </a:pPr>
            <a:r>
              <a:rPr lang="en-US" sz="950" dirty="0">
                <a:solidFill>
                  <a:srgbClr val="526059"/>
                </a:solidFill>
                <a:latin typeface="Calibri" pitchFamily="34" charset="0"/>
                <a:ea typeface="Calibri" pitchFamily="34" charset="-122"/>
                <a:cs typeface="Calibri" pitchFamily="34" charset="-120"/>
              </a:rPr>
              <a:t>€ setup · mission · platform</a:t>
            </a:r>
            <a:endParaRPr lang="en-US" sz="950" dirty="0"/>
          </a:p>
        </p:txBody>
      </p:sp>
      <p:sp>
        <p:nvSpPr>
          <p:cNvPr id="20" name="Shape 17"/>
          <p:cNvSpPr/>
          <p:nvPr/>
        </p:nvSpPr>
        <p:spPr>
          <a:xfrm>
            <a:off x="6720840" y="5413248"/>
            <a:ext cx="1417320" cy="566928"/>
          </a:xfrm>
          <a:prstGeom prst="roundRect">
            <a:avLst>
              <a:gd name="adj" fmla="val 11290"/>
            </a:avLst>
          </a:prstGeom>
          <a:solidFill>
            <a:srgbClr val="C9FF4A"/>
          </a:solidFill>
          <a:ln/>
        </p:spPr>
      </p:sp>
      <p:sp>
        <p:nvSpPr>
          <p:cNvPr id="21" name="Text 18"/>
          <p:cNvSpPr txBox="1"/>
          <p:nvPr/>
        </p:nvSpPr>
        <p:spPr>
          <a:xfrm>
            <a:off x="6720840" y="5413248"/>
            <a:ext cx="1417320" cy="566928"/>
          </a:xfrm>
          <a:prstGeom prst="rect">
            <a:avLst/>
          </a:prstGeom>
          <a:noFill/>
          <a:ln/>
        </p:spPr>
        <p:txBody>
          <a:bodyPr wrap="square" lIns="0" tIns="0" rIns="0" bIns="0" rtlCol="0" anchor="ctr"/>
          <a:lstStyle/>
          <a:p>
            <a:pPr algn="ctr" indent="0" marL="0">
              <a:buNone/>
            </a:pPr>
            <a:r>
              <a:rPr lang="en-US" sz="1200" b="1" dirty="0">
                <a:solidFill>
                  <a:srgbClr val="10211D"/>
                </a:solidFill>
                <a:latin typeface="Calibri" pitchFamily="34" charset="0"/>
                <a:ea typeface="Calibri" pitchFamily="34" charset="-122"/>
                <a:cs typeface="Calibri" pitchFamily="34" charset="-120"/>
              </a:rPr>
              <a:t>Simplycity</a:t>
            </a:r>
            <a:endParaRPr lang="en-US" sz="1200" dirty="0"/>
          </a:p>
        </p:txBody>
      </p:sp>
      <p:sp>
        <p:nvSpPr>
          <p:cNvPr id="22" name="Text 19"/>
          <p:cNvSpPr txBox="1"/>
          <p:nvPr/>
        </p:nvSpPr>
        <p:spPr>
          <a:xfrm>
            <a:off x="640080" y="6053328"/>
            <a:ext cx="7498080" cy="320040"/>
          </a:xfrm>
          <a:prstGeom prst="rect">
            <a:avLst/>
          </a:prstGeom>
          <a:noFill/>
          <a:ln/>
        </p:spPr>
        <p:txBody>
          <a:bodyPr wrap="square" lIns="0" tIns="0" rIns="0" bIns="0" rtlCol="0" anchor="ctr"/>
          <a:lstStyle/>
          <a:p>
            <a:pPr indent="0" marL="0">
              <a:buNone/>
            </a:pPr>
            <a:r>
              <a:rPr lang="en-US" sz="1050" i="1" dirty="0">
                <a:solidFill>
                  <a:srgbClr val="526059"/>
                </a:solidFill>
                <a:latin typeface="Calibri" pitchFamily="34" charset="0"/>
                <a:ea typeface="Calibri" pitchFamily="34" charset="-122"/>
                <a:cs typeface="Calibri" pitchFamily="34" charset="-120"/>
              </a:rPr>
              <a:t>City / authority: €0 in the base case.  Hub: site agreement.  OEM: sells to the operator.</a:t>
            </a:r>
            <a:endParaRPr lang="en-US" sz="1050" dirty="0"/>
          </a:p>
        </p:txBody>
      </p:sp>
      <p:sp>
        <p:nvSpPr>
          <p:cNvPr id="23" name="Shape 20"/>
          <p:cNvSpPr/>
          <p:nvPr/>
        </p:nvSpPr>
        <p:spPr>
          <a:xfrm>
            <a:off x="8412480" y="2331720"/>
            <a:ext cx="3139135" cy="3931920"/>
          </a:xfrm>
          <a:prstGeom prst="roundRect">
            <a:avLst>
              <a:gd name="adj" fmla="val 2039"/>
            </a:avLst>
          </a:prstGeom>
          <a:solidFill>
            <a:srgbClr val="183A31"/>
          </a:solidFill>
          <a:ln/>
        </p:spPr>
      </p:sp>
      <p:sp>
        <p:nvSpPr>
          <p:cNvPr id="24" name="Text 21"/>
          <p:cNvSpPr txBox="1"/>
          <p:nvPr/>
        </p:nvSpPr>
        <p:spPr>
          <a:xfrm>
            <a:off x="8686800" y="2514600"/>
            <a:ext cx="2590495" cy="502920"/>
          </a:xfrm>
          <a:prstGeom prst="rect">
            <a:avLst/>
          </a:prstGeom>
          <a:noFill/>
          <a:ln/>
        </p:spPr>
        <p:txBody>
          <a:bodyPr wrap="square" lIns="0" tIns="0" rIns="0" bIns="0" rtlCol="0" anchor="t"/>
          <a:lstStyle/>
          <a:p>
            <a:pPr indent="0" marL="0">
              <a:buNone/>
            </a:pPr>
            <a:r>
              <a:rPr lang="en-US" sz="1100" b="1" spc="100" kern="0" dirty="0">
                <a:solidFill>
                  <a:srgbClr val="C9FF4A"/>
                </a:solidFill>
                <a:latin typeface="Calibri" pitchFamily="34" charset="0"/>
                <a:ea typeface="Calibri" pitchFamily="34" charset="-122"/>
                <a:cs typeface="Calibri" pitchFamily="34" charset="-120"/>
              </a:rPr>
              <a:t>WHY PAY SIMPLYCITY, NOT JUST THE OPERATOR?</a:t>
            </a:r>
            <a:endParaRPr lang="en-US" sz="1100" dirty="0"/>
          </a:p>
        </p:txBody>
      </p:sp>
      <p:sp>
        <p:nvSpPr>
          <p:cNvPr id="25" name="Text 22"/>
          <p:cNvSpPr txBox="1"/>
          <p:nvPr/>
        </p:nvSpPr>
        <p:spPr>
          <a:xfrm>
            <a:off x="8686800" y="3063240"/>
            <a:ext cx="2590495" cy="3017520"/>
          </a:xfrm>
          <a:prstGeom prst="rect">
            <a:avLst/>
          </a:prstGeom>
          <a:noFill/>
          <a:ln/>
        </p:spPr>
        <p:txBody>
          <a:bodyPr wrap="square" lIns="0" tIns="0" rIns="0" bIns="0" rtlCol="0" anchor="t"/>
          <a:lstStyle/>
          <a:p>
            <a:pPr indent="0" marL="0">
              <a:lnSpc>
                <a:spcPct val="125000"/>
              </a:lnSpc>
              <a:buNone/>
            </a:pPr>
            <a:r>
              <a:rPr lang="en-US" sz="1200" b="1" dirty="0">
                <a:solidFill>
                  <a:srgbClr val="F0EEE6"/>
                </a:solidFill>
                <a:latin typeface="Calibri" pitchFamily="34" charset="0"/>
                <a:ea typeface="Calibri" pitchFamily="34" charset="-122"/>
                <a:cs typeface="Calibri" pitchFamily="34" charset="-120"/>
              </a:rPr>
              <a:t>An operator’s tools cover its own fleet. </a:t>
            </a:r>
            <a:pPr indent="0" marL="0">
              <a:lnSpc>
                <a:spcPct val="125000"/>
              </a:lnSpc>
              <a:buNone/>
            </a:pPr>
            <a:r>
              <a:rPr lang="en-US" sz="1200" dirty="0">
                <a:solidFill>
                  <a:srgbClr val="C2CCC4"/>
                </a:solidFill>
                <a:latin typeface="Calibri" pitchFamily="34" charset="0"/>
                <a:ea typeface="Calibri" pitchFamily="34" charset="-122"/>
                <a:cs typeface="Calibri" pitchFamily="34" charset="-120"/>
              </a:rPr>
              <a:t>The care provider needs one release decision across five parties, an unbroken custody chain, and evidence the authority will accept, whichever operator or aircraft flies.
</a:t>
            </a:r>
            <a:pPr indent="0" marL="0">
              <a:lnSpc>
                <a:spcPct val="125000"/>
              </a:lnSpc>
              <a:buNone/>
            </a:pPr>
            <a:r>
              <a:rPr lang="en-US" sz="1200" b="1" dirty="0">
                <a:solidFill>
                  <a:srgbClr val="F0EEE6"/>
                </a:solidFill>
                <a:latin typeface="Calibri" pitchFamily="34" charset="0"/>
                <a:ea typeface="Calibri" pitchFamily="34" charset="-122"/>
                <a:cs typeface="Calibri" pitchFamily="34" charset="-120"/>
              </a:rPr>
              <a:t>Neutrality is the product: </a:t>
            </a:r>
            <a:pPr indent="0" marL="0">
              <a:lnSpc>
                <a:spcPct val="125000"/>
              </a:lnSpc>
              <a:buNone/>
            </a:pPr>
            <a:r>
              <a:rPr lang="en-US" sz="1200" dirty="0">
                <a:solidFill>
                  <a:srgbClr val="C2CCC4"/>
                </a:solidFill>
                <a:latin typeface="Calibri" pitchFamily="34" charset="0"/>
                <a:ea typeface="Calibri" pitchFamily="34" charset="-122"/>
                <a:cs typeface="Calibri" pitchFamily="34" charset="-120"/>
              </a:rPr>
              <a:t>a hospital can switch or add operators without rebuilding its workflow.</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C9FF4A"/>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10211D"/>
                </a:solidFill>
                <a:latin typeface="Calibri" pitchFamily="34" charset="0"/>
                <a:ea typeface="Calibri" pitchFamily="34" charset="-122"/>
                <a:cs typeface="Calibri" pitchFamily="34" charset="-120"/>
              </a:rPr>
              <a:t>05</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CFE0D6"/>
                </a:solidFill>
                <a:latin typeface="Calibri" pitchFamily="34" charset="0"/>
                <a:ea typeface="Calibri" pitchFamily="34" charset="-122"/>
                <a:cs typeface="Calibri" pitchFamily="34" charset="-120"/>
              </a:rPr>
              <a:t>WHY AMSTERDAM, WHY SAMPLES</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7FA98F"/>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7FA98F"/>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7FA98F"/>
                </a:solidFill>
                <a:latin typeface="Calibri" pitchFamily="34" charset="0"/>
                <a:ea typeface="Calibri" pitchFamily="34" charset="-122"/>
                <a:cs typeface="Calibri" pitchFamily="34" charset="-120"/>
              </a:rPr>
              <a:t>6</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F0EEE6"/>
                </a:solidFill>
                <a:latin typeface="Calibri" pitchFamily="34" charset="0"/>
                <a:ea typeface="Calibri" pitchFamily="34" charset="-122"/>
                <a:cs typeface="Calibri" pitchFamily="34" charset="-120"/>
              </a:rPr>
              <a:t>A dense care network, an engaged city, and a use case residents support.</a:t>
            </a:r>
            <a:endParaRPr lang="en-US" sz="2700" dirty="0"/>
          </a:p>
        </p:txBody>
      </p:sp>
      <p:sp>
        <p:nvSpPr>
          <p:cNvPr id="9" name="Shape 7"/>
          <p:cNvSpPr/>
          <p:nvPr/>
        </p:nvSpPr>
        <p:spPr>
          <a:xfrm>
            <a:off x="640080" y="2011680"/>
            <a:ext cx="3454298" cy="2103120"/>
          </a:xfrm>
          <a:prstGeom prst="roundRect">
            <a:avLst>
              <a:gd name="adj" fmla="val 3043"/>
            </a:avLst>
          </a:prstGeom>
          <a:solidFill>
            <a:srgbClr val="12281F"/>
          </a:solidFill>
          <a:ln w="12700">
            <a:solidFill>
              <a:srgbClr val="2B4A3F"/>
            </a:solidFill>
            <a:prstDash val="solid"/>
          </a:ln>
        </p:spPr>
      </p:sp>
      <p:sp>
        <p:nvSpPr>
          <p:cNvPr id="10" name="Text 8"/>
          <p:cNvSpPr txBox="1"/>
          <p:nvPr/>
        </p:nvSpPr>
        <p:spPr>
          <a:xfrm>
            <a:off x="914400" y="2194560"/>
            <a:ext cx="2905658" cy="777240"/>
          </a:xfrm>
          <a:prstGeom prst="rect">
            <a:avLst/>
          </a:prstGeom>
          <a:noFill/>
          <a:ln/>
        </p:spPr>
        <p:txBody>
          <a:bodyPr wrap="square" lIns="0" tIns="0" rIns="0" bIns="0" rtlCol="0" anchor="ctr"/>
          <a:lstStyle/>
          <a:p>
            <a:pPr indent="0" marL="0">
              <a:buNone/>
            </a:pPr>
            <a:r>
              <a:rPr lang="en-US" sz="3800" b="1" dirty="0">
                <a:solidFill>
                  <a:srgbClr val="C9FF4A"/>
                </a:solidFill>
                <a:latin typeface="Calibri" pitchFamily="34" charset="0"/>
                <a:ea typeface="Calibri" pitchFamily="34" charset="-122"/>
                <a:cs typeface="Calibri" pitchFamily="34" charset="-120"/>
              </a:rPr>
              <a:t>84%</a:t>
            </a:r>
            <a:endParaRPr lang="en-US" sz="3800" dirty="0"/>
          </a:p>
        </p:txBody>
      </p:sp>
      <p:sp>
        <p:nvSpPr>
          <p:cNvPr id="11" name="Text 9"/>
          <p:cNvSpPr txBox="1"/>
          <p:nvPr/>
        </p:nvSpPr>
        <p:spPr>
          <a:xfrm>
            <a:off x="914400" y="3017520"/>
            <a:ext cx="2905658" cy="1005840"/>
          </a:xfrm>
          <a:prstGeom prst="rect">
            <a:avLst/>
          </a:prstGeom>
          <a:noFill/>
          <a:ln/>
        </p:spPr>
        <p:txBody>
          <a:bodyPr wrap="square" lIns="0" tIns="0" rIns="0" bIns="0" rtlCol="0" anchor="t"/>
          <a:lstStyle/>
          <a:p>
            <a:pPr indent="0" marL="0">
              <a:lnSpc>
                <a:spcPct val="120000"/>
              </a:lnSpc>
              <a:buNone/>
            </a:pPr>
            <a:r>
              <a:rPr lang="en-US" sz="1200" dirty="0">
                <a:solidFill>
                  <a:srgbClr val="C2CCC4"/>
                </a:solidFill>
                <a:latin typeface="Calibri" pitchFamily="34" charset="0"/>
                <a:ea typeface="Calibri" pitchFamily="34" charset="-122"/>
                <a:cs typeface="Calibri" pitchFamily="34" charset="-120"/>
              </a:rPr>
              <a:t>of Amsterdam residents are positive about drones for emergency assistance</a:t>
            </a:r>
            <a:endParaRPr lang="en-US" sz="1200" dirty="0"/>
          </a:p>
        </p:txBody>
      </p:sp>
      <p:sp>
        <p:nvSpPr>
          <p:cNvPr id="12" name="Shape 10"/>
          <p:cNvSpPr/>
          <p:nvPr/>
        </p:nvSpPr>
        <p:spPr>
          <a:xfrm>
            <a:off x="4368698" y="2011680"/>
            <a:ext cx="3454298" cy="2103120"/>
          </a:xfrm>
          <a:prstGeom prst="roundRect">
            <a:avLst>
              <a:gd name="adj" fmla="val 3043"/>
            </a:avLst>
          </a:prstGeom>
          <a:solidFill>
            <a:srgbClr val="12281F"/>
          </a:solidFill>
          <a:ln w="12700">
            <a:solidFill>
              <a:srgbClr val="2B4A3F"/>
            </a:solidFill>
            <a:prstDash val="solid"/>
          </a:ln>
        </p:spPr>
      </p:sp>
      <p:sp>
        <p:nvSpPr>
          <p:cNvPr id="13" name="Text 11"/>
          <p:cNvSpPr txBox="1"/>
          <p:nvPr/>
        </p:nvSpPr>
        <p:spPr>
          <a:xfrm>
            <a:off x="4643018" y="2194560"/>
            <a:ext cx="2905658" cy="777240"/>
          </a:xfrm>
          <a:prstGeom prst="rect">
            <a:avLst/>
          </a:prstGeom>
          <a:noFill/>
          <a:ln/>
        </p:spPr>
        <p:txBody>
          <a:bodyPr wrap="square" lIns="0" tIns="0" rIns="0" bIns="0" rtlCol="0" anchor="ctr"/>
          <a:lstStyle/>
          <a:p>
            <a:pPr indent="0" marL="0">
              <a:buNone/>
            </a:pPr>
            <a:r>
              <a:rPr lang="en-US" sz="3800" b="1" dirty="0">
                <a:solidFill>
                  <a:srgbClr val="C9FF4A"/>
                </a:solidFill>
                <a:latin typeface="Calibri" pitchFamily="34" charset="0"/>
                <a:ea typeface="Calibri" pitchFamily="34" charset="-122"/>
                <a:cs typeface="Calibri" pitchFamily="34" charset="-120"/>
              </a:rPr>
              <a:t>Majority</a:t>
            </a:r>
            <a:endParaRPr lang="en-US" sz="3800" dirty="0"/>
          </a:p>
        </p:txBody>
      </p:sp>
      <p:sp>
        <p:nvSpPr>
          <p:cNvPr id="14" name="Text 12"/>
          <p:cNvSpPr txBox="1"/>
          <p:nvPr/>
        </p:nvSpPr>
        <p:spPr>
          <a:xfrm>
            <a:off x="4643018" y="3017520"/>
            <a:ext cx="2905658" cy="1005840"/>
          </a:xfrm>
          <a:prstGeom prst="rect">
            <a:avLst/>
          </a:prstGeom>
          <a:noFill/>
          <a:ln/>
        </p:spPr>
        <p:txBody>
          <a:bodyPr wrap="square" lIns="0" tIns="0" rIns="0" bIns="0" rtlCol="0" anchor="t"/>
          <a:lstStyle/>
          <a:p>
            <a:pPr indent="0" marL="0">
              <a:lnSpc>
                <a:spcPct val="120000"/>
              </a:lnSpc>
              <a:buNone/>
            </a:pPr>
            <a:r>
              <a:rPr lang="en-US" sz="1200" dirty="0">
                <a:solidFill>
                  <a:srgbClr val="C2CCC4"/>
                </a:solidFill>
                <a:latin typeface="Calibri" pitchFamily="34" charset="0"/>
                <a:ea typeface="Calibri" pitchFamily="34" charset="-122"/>
                <a:cs typeface="Calibri" pitchFamily="34" charset="-120"/>
              </a:rPr>
              <a:t>positive about drones delivering urgent medicine. Parcel delivery ranks lowest</a:t>
            </a:r>
            <a:endParaRPr lang="en-US" sz="1200" dirty="0"/>
          </a:p>
        </p:txBody>
      </p:sp>
      <p:sp>
        <p:nvSpPr>
          <p:cNvPr id="15" name="Shape 13"/>
          <p:cNvSpPr/>
          <p:nvPr/>
        </p:nvSpPr>
        <p:spPr>
          <a:xfrm>
            <a:off x="8097317" y="2011680"/>
            <a:ext cx="3454298" cy="2103120"/>
          </a:xfrm>
          <a:prstGeom prst="roundRect">
            <a:avLst>
              <a:gd name="adj" fmla="val 3043"/>
            </a:avLst>
          </a:prstGeom>
          <a:solidFill>
            <a:srgbClr val="12281F"/>
          </a:solidFill>
          <a:ln w="12700">
            <a:solidFill>
              <a:srgbClr val="2B4A3F"/>
            </a:solidFill>
            <a:prstDash val="solid"/>
          </a:ln>
        </p:spPr>
      </p:sp>
      <p:sp>
        <p:nvSpPr>
          <p:cNvPr id="16" name="Text 14"/>
          <p:cNvSpPr txBox="1"/>
          <p:nvPr/>
        </p:nvSpPr>
        <p:spPr>
          <a:xfrm>
            <a:off x="8371637" y="2194560"/>
            <a:ext cx="2905658" cy="777240"/>
          </a:xfrm>
          <a:prstGeom prst="rect">
            <a:avLst/>
          </a:prstGeom>
          <a:noFill/>
          <a:ln/>
        </p:spPr>
        <p:txBody>
          <a:bodyPr wrap="square" lIns="0" tIns="0" rIns="0" bIns="0" rtlCol="0" anchor="ctr"/>
          <a:lstStyle/>
          <a:p>
            <a:pPr indent="0" marL="0">
              <a:buNone/>
            </a:pPr>
            <a:r>
              <a:rPr lang="en-US" sz="3800" b="1" dirty="0">
                <a:solidFill>
                  <a:srgbClr val="FF9D83"/>
                </a:solidFill>
                <a:latin typeface="Calibri" pitchFamily="34" charset="0"/>
                <a:ea typeface="Calibri" pitchFamily="34" charset="-122"/>
                <a:cs typeface="Calibri" pitchFamily="34" charset="-120"/>
              </a:rPr>
              <a:t>79 · 77 · 51%</a:t>
            </a:r>
            <a:endParaRPr lang="en-US" sz="3800" dirty="0"/>
          </a:p>
        </p:txBody>
      </p:sp>
      <p:sp>
        <p:nvSpPr>
          <p:cNvPr id="17" name="Text 15"/>
          <p:cNvSpPr txBox="1"/>
          <p:nvPr/>
        </p:nvSpPr>
        <p:spPr>
          <a:xfrm>
            <a:off x="8371637" y="3017520"/>
            <a:ext cx="2905658" cy="1005840"/>
          </a:xfrm>
          <a:prstGeom prst="rect">
            <a:avLst/>
          </a:prstGeom>
          <a:noFill/>
          <a:ln/>
        </p:spPr>
        <p:txBody>
          <a:bodyPr wrap="square" lIns="0" tIns="0" rIns="0" bIns="0" rtlCol="0" anchor="t"/>
          <a:lstStyle/>
          <a:p>
            <a:pPr indent="0" marL="0">
              <a:lnSpc>
                <a:spcPct val="120000"/>
              </a:lnSpc>
              <a:buNone/>
            </a:pPr>
            <a:r>
              <a:rPr lang="en-US" sz="1200" dirty="0">
                <a:solidFill>
                  <a:srgbClr val="C2CCC4"/>
                </a:solidFill>
                <a:latin typeface="Calibri" pitchFamily="34" charset="0"/>
                <a:ea typeface="Calibri" pitchFamily="34" charset="-122"/>
                <a:cs typeface="Calibri" pitchFamily="34" charset="-120"/>
              </a:rPr>
              <a:t>cite privacy, safety and noise as concerns: the three things Trust and Impact measure and publish</a:t>
            </a:r>
            <a:endParaRPr lang="en-US" sz="1200" dirty="0"/>
          </a:p>
        </p:txBody>
      </p:sp>
      <p:sp>
        <p:nvSpPr>
          <p:cNvPr id="18" name="Text 16"/>
          <p:cNvSpPr txBox="1"/>
          <p:nvPr/>
        </p:nvSpPr>
        <p:spPr>
          <a:xfrm>
            <a:off x="640080" y="4206240"/>
            <a:ext cx="10911535" cy="274320"/>
          </a:xfrm>
          <a:prstGeom prst="rect">
            <a:avLst/>
          </a:prstGeom>
          <a:noFill/>
          <a:ln/>
        </p:spPr>
        <p:txBody>
          <a:bodyPr wrap="square" lIns="0" tIns="0" rIns="0" bIns="0" rtlCol="0" anchor="ctr"/>
          <a:lstStyle/>
          <a:p>
            <a:pPr indent="0" marL="0">
              <a:buNone/>
            </a:pPr>
            <a:r>
              <a:rPr lang="en-US" sz="900" dirty="0">
                <a:solidFill>
                  <a:srgbClr val="7FA98F"/>
                </a:solidFill>
                <a:latin typeface="Calibri" pitchFamily="34" charset="0"/>
                <a:ea typeface="Calibri" pitchFamily="34" charset="-122"/>
                <a:cs typeface="Calibri" pitchFamily="34" charset="-120"/>
              </a:rPr>
              <a:t>Source: Gemeente Amsterdam, Onderzoek en Statistiek, ‘Perceptie van drones in Amsterdam’, April 2022 (panel survey, n = 536).</a:t>
            </a:r>
            <a:endParaRPr lang="en-US" sz="900" dirty="0"/>
          </a:p>
        </p:txBody>
      </p:sp>
      <p:sp>
        <p:nvSpPr>
          <p:cNvPr id="19" name="Text 17"/>
          <p:cNvSpPr txBox="1"/>
          <p:nvPr/>
        </p:nvSpPr>
        <p:spPr>
          <a:xfrm>
            <a:off x="640080" y="4709160"/>
            <a:ext cx="10911535" cy="1371600"/>
          </a:xfrm>
          <a:prstGeom prst="rect">
            <a:avLst/>
          </a:prstGeom>
          <a:noFill/>
          <a:ln/>
        </p:spPr>
        <p:txBody>
          <a:bodyPr wrap="square" lIns="0" tIns="0" rIns="0" bIns="0" rtlCol="0" anchor="t"/>
          <a:lstStyle/>
          <a:p>
            <a:pPr indent="0" marL="0">
              <a:lnSpc>
                <a:spcPct val="130000"/>
              </a:lnSpc>
              <a:buNone/>
            </a:pPr>
            <a:r>
              <a:rPr lang="en-US" sz="1400" b="1" dirty="0">
                <a:solidFill>
                  <a:srgbClr val="F0EEE6"/>
                </a:solidFill>
                <a:latin typeface="Calibri" pitchFamily="34" charset="0"/>
                <a:ea typeface="Calibri" pitchFamily="34" charset="-122"/>
                <a:cs typeface="Calibri" pitchFamily="34" charset="-120"/>
              </a:rPr>
              <a:t>Not “Amsterdam is a big market.” </a:t>
            </a:r>
            <a:pPr indent="0" marL="0">
              <a:lnSpc>
                <a:spcPct val="130000"/>
              </a:lnSpc>
              <a:buNone/>
            </a:pPr>
            <a:r>
              <a:rPr lang="en-US" sz="1400" dirty="0">
                <a:solidFill>
                  <a:srgbClr val="C2CCC4"/>
                </a:solidFill>
                <a:latin typeface="Calibri" pitchFamily="34" charset="0"/>
                <a:ea typeface="Calibri" pitchFamily="34" charset="-122"/>
                <a:cs typeface="Calibri" pitchFamily="34" charset="-120"/>
              </a:rPr>
              <a:t>Amsterdam gives us a high-density hospital and laboratory network, a city that already researches how residents feel about drones, and a use case where speed has clear operational value. Introduce drones for a service people understand and can measure, not because drones are cool.</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06</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THE FIRST CORRIDOR</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7</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The 17-minute care corridor.</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Reference planning scenario, not a delivered service. Numbers marked ‘to measure’ are the first job of the raise.</a:t>
            </a:r>
            <a:endParaRPr lang="en-US" sz="1300" dirty="0"/>
          </a:p>
        </p:txBody>
      </p:sp>
      <p:sp>
        <p:nvSpPr>
          <p:cNvPr id="10" name="Shape 8"/>
          <p:cNvSpPr/>
          <p:nvPr/>
        </p:nvSpPr>
        <p:spPr>
          <a:xfrm>
            <a:off x="640080" y="2331720"/>
            <a:ext cx="3017520" cy="841248"/>
          </a:xfrm>
          <a:prstGeom prst="roundRect">
            <a:avLst>
              <a:gd name="adj" fmla="val 7609"/>
            </a:avLst>
          </a:prstGeom>
          <a:solidFill>
            <a:srgbClr val="183A31"/>
          </a:solidFill>
          <a:ln/>
        </p:spPr>
      </p:sp>
      <p:sp>
        <p:nvSpPr>
          <p:cNvPr id="11" name="Text 9"/>
          <p:cNvSpPr txBox="1"/>
          <p:nvPr/>
        </p:nvSpPr>
        <p:spPr>
          <a:xfrm>
            <a:off x="868680" y="2331720"/>
            <a:ext cx="1600200" cy="841248"/>
          </a:xfrm>
          <a:prstGeom prst="rect">
            <a:avLst/>
          </a:prstGeom>
          <a:noFill/>
          <a:ln/>
        </p:spPr>
        <p:txBody>
          <a:bodyPr wrap="square" lIns="0" tIns="0" rIns="0" bIns="0" rtlCol="0" anchor="ctr"/>
          <a:lstStyle/>
          <a:p>
            <a:pPr indent="0" marL="0">
              <a:buNone/>
            </a:pPr>
            <a:r>
              <a:rPr lang="en-US" sz="2600" b="1" dirty="0">
                <a:solidFill>
                  <a:srgbClr val="C9FF4A"/>
                </a:solidFill>
                <a:latin typeface="Calibri" pitchFamily="34" charset="0"/>
                <a:ea typeface="Calibri" pitchFamily="34" charset="-122"/>
                <a:cs typeface="Calibri" pitchFamily="34" charset="-120"/>
              </a:rPr>
              <a:t>18 km</a:t>
            </a:r>
            <a:endParaRPr lang="en-US" sz="2600" dirty="0"/>
          </a:p>
        </p:txBody>
      </p:sp>
      <p:sp>
        <p:nvSpPr>
          <p:cNvPr id="12" name="Text 10"/>
          <p:cNvSpPr txBox="1"/>
          <p:nvPr/>
        </p:nvSpPr>
        <p:spPr>
          <a:xfrm>
            <a:off x="2423160" y="2331720"/>
            <a:ext cx="1188720" cy="841248"/>
          </a:xfrm>
          <a:prstGeom prst="rect">
            <a:avLst/>
          </a:prstGeom>
          <a:noFill/>
          <a:ln/>
        </p:spPr>
        <p:txBody>
          <a:bodyPr wrap="square" lIns="0" tIns="0" rIns="0" bIns="0" rtlCol="0" anchor="ctr"/>
          <a:lstStyle/>
          <a:p>
            <a:pPr indent="0" marL="0">
              <a:buNone/>
            </a:pPr>
            <a:r>
              <a:rPr lang="en-US" sz="950" b="1" spc="100" kern="0" dirty="0">
                <a:solidFill>
                  <a:srgbClr val="C2CCC4"/>
                </a:solidFill>
                <a:latin typeface="Calibri" pitchFamily="34" charset="0"/>
                <a:ea typeface="Calibri" pitchFamily="34" charset="-122"/>
                <a:cs typeface="Calibri" pitchFamily="34" charset="-120"/>
              </a:rPr>
              <a:t>DIRECT REFERENCE ROUTE</a:t>
            </a:r>
            <a:endParaRPr lang="en-US" sz="950" dirty="0"/>
          </a:p>
        </p:txBody>
      </p:sp>
      <p:sp>
        <p:nvSpPr>
          <p:cNvPr id="13" name="Shape 11"/>
          <p:cNvSpPr/>
          <p:nvPr/>
        </p:nvSpPr>
        <p:spPr>
          <a:xfrm>
            <a:off x="640080" y="3291840"/>
            <a:ext cx="3017520" cy="841248"/>
          </a:xfrm>
          <a:prstGeom prst="roundRect">
            <a:avLst>
              <a:gd name="adj" fmla="val 7609"/>
            </a:avLst>
          </a:prstGeom>
          <a:solidFill>
            <a:srgbClr val="183A31"/>
          </a:solidFill>
          <a:ln/>
        </p:spPr>
      </p:sp>
      <p:sp>
        <p:nvSpPr>
          <p:cNvPr id="14" name="Text 12"/>
          <p:cNvSpPr txBox="1"/>
          <p:nvPr/>
        </p:nvSpPr>
        <p:spPr>
          <a:xfrm>
            <a:off x="868680" y="3291840"/>
            <a:ext cx="1600200" cy="841248"/>
          </a:xfrm>
          <a:prstGeom prst="rect">
            <a:avLst/>
          </a:prstGeom>
          <a:noFill/>
          <a:ln/>
        </p:spPr>
        <p:txBody>
          <a:bodyPr wrap="square" lIns="0" tIns="0" rIns="0" bIns="0" rtlCol="0" anchor="ctr"/>
          <a:lstStyle/>
          <a:p>
            <a:pPr indent="0" marL="0">
              <a:buNone/>
            </a:pPr>
            <a:r>
              <a:rPr lang="en-US" sz="2600" b="1" dirty="0">
                <a:solidFill>
                  <a:srgbClr val="C9FF4A"/>
                </a:solidFill>
                <a:latin typeface="Calibri" pitchFamily="34" charset="0"/>
                <a:ea typeface="Calibri" pitchFamily="34" charset="-122"/>
                <a:cs typeface="Calibri" pitchFamily="34" charset="-120"/>
              </a:rPr>
              <a:t>95 km/h</a:t>
            </a:r>
            <a:endParaRPr lang="en-US" sz="2600" dirty="0"/>
          </a:p>
        </p:txBody>
      </p:sp>
      <p:sp>
        <p:nvSpPr>
          <p:cNvPr id="15" name="Text 13"/>
          <p:cNvSpPr txBox="1"/>
          <p:nvPr/>
        </p:nvSpPr>
        <p:spPr>
          <a:xfrm>
            <a:off x="2423160" y="3291840"/>
            <a:ext cx="1188720" cy="841248"/>
          </a:xfrm>
          <a:prstGeom prst="rect">
            <a:avLst/>
          </a:prstGeom>
          <a:noFill/>
          <a:ln/>
        </p:spPr>
        <p:txBody>
          <a:bodyPr wrap="square" lIns="0" tIns="0" rIns="0" bIns="0" rtlCol="0" anchor="ctr"/>
          <a:lstStyle/>
          <a:p>
            <a:pPr indent="0" marL="0">
              <a:buNone/>
            </a:pPr>
            <a:r>
              <a:rPr lang="en-US" sz="950" b="1" spc="100" kern="0" dirty="0">
                <a:solidFill>
                  <a:srgbClr val="C2CCC4"/>
                </a:solidFill>
                <a:latin typeface="Calibri" pitchFamily="34" charset="0"/>
                <a:ea typeface="Calibri" pitchFamily="34" charset="-122"/>
                <a:cs typeface="Calibri" pitchFamily="34" charset="-120"/>
              </a:rPr>
              <a:t>WING-BORNE CRUISE</a:t>
            </a:r>
            <a:endParaRPr lang="en-US" sz="950" dirty="0"/>
          </a:p>
        </p:txBody>
      </p:sp>
      <p:sp>
        <p:nvSpPr>
          <p:cNvPr id="16" name="Shape 14"/>
          <p:cNvSpPr/>
          <p:nvPr/>
        </p:nvSpPr>
        <p:spPr>
          <a:xfrm>
            <a:off x="640080" y="4251960"/>
            <a:ext cx="3017520" cy="841248"/>
          </a:xfrm>
          <a:prstGeom prst="roundRect">
            <a:avLst>
              <a:gd name="adj" fmla="val 7609"/>
            </a:avLst>
          </a:prstGeom>
          <a:solidFill>
            <a:srgbClr val="183A31"/>
          </a:solidFill>
          <a:ln/>
        </p:spPr>
      </p:sp>
      <p:sp>
        <p:nvSpPr>
          <p:cNvPr id="17" name="Text 15"/>
          <p:cNvSpPr txBox="1"/>
          <p:nvPr/>
        </p:nvSpPr>
        <p:spPr>
          <a:xfrm>
            <a:off x="868680" y="4251960"/>
            <a:ext cx="1600200" cy="841248"/>
          </a:xfrm>
          <a:prstGeom prst="rect">
            <a:avLst/>
          </a:prstGeom>
          <a:noFill/>
          <a:ln/>
        </p:spPr>
        <p:txBody>
          <a:bodyPr wrap="square" lIns="0" tIns="0" rIns="0" bIns="0" rtlCol="0" anchor="ctr"/>
          <a:lstStyle/>
          <a:p>
            <a:pPr indent="0" marL="0">
              <a:buNone/>
            </a:pPr>
            <a:r>
              <a:rPr lang="en-US" sz="2600" b="1" dirty="0">
                <a:solidFill>
                  <a:srgbClr val="C9FF4A"/>
                </a:solidFill>
                <a:latin typeface="Calibri" pitchFamily="34" charset="0"/>
                <a:ea typeface="Calibri" pitchFamily="34" charset="-122"/>
                <a:cs typeface="Calibri" pitchFamily="34" charset="-120"/>
              </a:rPr>
              <a:t>17 min</a:t>
            </a:r>
            <a:endParaRPr lang="en-US" sz="2600" dirty="0"/>
          </a:p>
        </p:txBody>
      </p:sp>
      <p:sp>
        <p:nvSpPr>
          <p:cNvPr id="18" name="Text 16"/>
          <p:cNvSpPr txBox="1"/>
          <p:nvPr/>
        </p:nvSpPr>
        <p:spPr>
          <a:xfrm>
            <a:off x="2423160" y="4251960"/>
            <a:ext cx="1188720" cy="841248"/>
          </a:xfrm>
          <a:prstGeom prst="rect">
            <a:avLst/>
          </a:prstGeom>
          <a:noFill/>
          <a:ln/>
        </p:spPr>
        <p:txBody>
          <a:bodyPr wrap="square" lIns="0" tIns="0" rIns="0" bIns="0" rtlCol="0" anchor="ctr"/>
          <a:lstStyle/>
          <a:p>
            <a:pPr indent="0" marL="0">
              <a:buNone/>
            </a:pPr>
            <a:r>
              <a:rPr lang="en-US" sz="950" b="1" spc="100" kern="0" dirty="0">
                <a:solidFill>
                  <a:srgbClr val="C2CCC4"/>
                </a:solidFill>
                <a:latin typeface="Calibri" pitchFamily="34" charset="0"/>
                <a:ea typeface="Calibri" pitchFamily="34" charset="-122"/>
                <a:cs typeface="Calibri" pitchFamily="34" charset="-120"/>
              </a:rPr>
              <a:t>DOOR-TO-DOOR TARGET</a:t>
            </a:r>
            <a:endParaRPr lang="en-US" sz="950" dirty="0"/>
          </a:p>
        </p:txBody>
      </p:sp>
      <p:sp>
        <p:nvSpPr>
          <p:cNvPr id="19" name="Shape 17"/>
          <p:cNvSpPr/>
          <p:nvPr/>
        </p:nvSpPr>
        <p:spPr>
          <a:xfrm>
            <a:off x="640080" y="5257800"/>
            <a:ext cx="3017520" cy="1005840"/>
          </a:xfrm>
          <a:prstGeom prst="roundRect">
            <a:avLst>
              <a:gd name="adj" fmla="val 6364"/>
            </a:avLst>
          </a:prstGeom>
          <a:solidFill>
            <a:srgbClr val="FFFFFF"/>
          </a:solidFill>
          <a:ln w="12700">
            <a:solidFill>
              <a:srgbClr val="D8D6CC"/>
            </a:solidFill>
            <a:prstDash val="solid"/>
          </a:ln>
        </p:spPr>
      </p:sp>
      <p:sp>
        <p:nvSpPr>
          <p:cNvPr id="20" name="Text 18"/>
          <p:cNvSpPr txBox="1"/>
          <p:nvPr/>
        </p:nvSpPr>
        <p:spPr>
          <a:xfrm>
            <a:off x="822960" y="5303520"/>
            <a:ext cx="2697480" cy="914400"/>
          </a:xfrm>
          <a:prstGeom prst="rect">
            <a:avLst/>
          </a:prstGeom>
          <a:noFill/>
          <a:ln/>
        </p:spPr>
        <p:txBody>
          <a:bodyPr wrap="square" lIns="0" tIns="0" rIns="0" bIns="0" rtlCol="0" anchor="ctr"/>
          <a:lstStyle/>
          <a:p>
            <a:pPr indent="0" marL="0">
              <a:lnSpc>
                <a:spcPct val="115000"/>
              </a:lnSpc>
              <a:buNone/>
            </a:pPr>
            <a:r>
              <a:rPr lang="en-US" sz="950" b="1" spc="100" kern="0" dirty="0">
                <a:solidFill>
                  <a:srgbClr val="526059"/>
                </a:solidFill>
                <a:latin typeface="Calibri" pitchFamily="34" charset="0"/>
                <a:ea typeface="Calibri" pitchFamily="34" charset="-122"/>
                <a:cs typeface="Calibri" pitchFamily="34" charset="-120"/>
              </a:rPr>
              <a:t>SC-17 REFERENCE ENVELOPE
</a:t>
            </a:r>
            <a:pPr indent="0" marL="0">
              <a:lnSpc>
                <a:spcPct val="115000"/>
              </a:lnSpc>
              <a:buNone/>
            </a:pPr>
            <a:r>
              <a:rPr lang="en-US" sz="1100" dirty="0">
                <a:solidFill>
                  <a:srgbClr val="10211D"/>
                </a:solidFill>
                <a:latin typeface="Calibri" pitchFamily="34" charset="0"/>
                <a:ea typeface="Calibri" pitchFamily="34" charset="-122"/>
                <a:cs typeface="Calibri" pitchFamily="34" charset="-120"/>
              </a:rPr>
              <a:t>2.5 kg payload · 35 km range</a:t>
            </a:r>
            <a:endParaRPr lang="en-US" sz="950" dirty="0"/>
          </a:p>
          <a:p>
            <a:pPr indent="0" marL="0">
              <a:lnSpc>
                <a:spcPct val="115000"/>
              </a:lnSpc>
              <a:buNone/>
            </a:pPr>
            <a:r>
              <a:rPr lang="en-US" sz="1100" dirty="0">
                <a:solidFill>
                  <a:srgbClr val="10211D"/>
                </a:solidFill>
                <a:latin typeface="Calibri" pitchFamily="34" charset="0"/>
                <a:ea typeface="Calibri" pitchFamily="34" charset="-122"/>
                <a:cs typeface="Calibri" pitchFamily="34" charset="-120"/>
              </a:rPr>
              <a:t>OEM-neutral: if a real aircraft beats it, that aircraft wins</a:t>
            </a:r>
            <a:endParaRPr lang="en-US" sz="950" dirty="0"/>
          </a:p>
        </p:txBody>
      </p:sp>
      <p:sp>
        <p:nvSpPr>
          <p:cNvPr id="21" name="Text 19"/>
          <p:cNvSpPr txBox="1"/>
          <p:nvPr/>
        </p:nvSpPr>
        <p:spPr>
          <a:xfrm>
            <a:off x="3977640" y="2286000"/>
            <a:ext cx="4572000" cy="274320"/>
          </a:xfrm>
          <a:prstGeom prst="rect">
            <a:avLst/>
          </a:prstGeom>
          <a:noFill/>
          <a:ln/>
        </p:spPr>
        <p:txBody>
          <a:bodyPr wrap="square" lIns="0" tIns="0" rIns="0" bIns="0" rtlCol="0" anchor="ctr"/>
          <a:lstStyle/>
          <a:p>
            <a:pPr indent="0" marL="0">
              <a:buNone/>
            </a:pPr>
            <a:r>
              <a:rPr lang="en-US" sz="1100" b="1" spc="200" kern="0" dirty="0">
                <a:solidFill>
                  <a:srgbClr val="6F8F17"/>
                </a:solidFill>
                <a:latin typeface="Calibri" pitchFamily="34" charset="0"/>
                <a:ea typeface="Calibri" pitchFamily="34" charset="-122"/>
                <a:cs typeface="Calibri" pitchFamily="34" charset="-120"/>
              </a:rPr>
              <a:t>WHY THIS ROUTE?</a:t>
            </a:r>
            <a:endParaRPr lang="en-US" sz="11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977640" y="2606040"/>
          <a:ext cx="7573975" cy="914400"/>
        </p:xfrm>
        <a:graphic>
          <a:graphicData uri="http://schemas.openxmlformats.org/drawingml/2006/table">
            <a:tbl>
              <a:tblPr/>
              <a:tblGrid>
                <a:gridCol w="2011680"/>
                <a:gridCol w="3291840"/>
                <a:gridCol w="2270455"/>
              </a:tblGrid>
              <a:tr h="0">
                <a:tc>
                  <a:txBody>
                    <a:bodyPr/>
                    <a:lstStyle/>
                    <a:p>
                      <a:pPr indent="0" marL="0">
                        <a:buNone/>
                      </a:pPr>
                      <a:r>
                        <a:rPr lang="en-US" sz="1050" b="1" dirty="0">
                          <a:solidFill>
                            <a:srgbClr val="F0EEE6"/>
                          </a:solidFill>
                          <a:latin typeface="Calibri" pitchFamily="34" charset="0"/>
                          <a:ea typeface="Calibri" pitchFamily="34" charset="-122"/>
                          <a:cs typeface="Calibri" pitchFamily="34" charset="-120"/>
                        </a:rPr>
                        <a:t>Question</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050" b="1" dirty="0">
                          <a:solidFill>
                            <a:srgbClr val="F0EEE6"/>
                          </a:solidFill>
                          <a:latin typeface="Calibri" pitchFamily="34" charset="0"/>
                          <a:ea typeface="Calibri" pitchFamily="34" charset="-122"/>
                          <a:cs typeface="Calibri" pitchFamily="34" charset="-120"/>
                        </a:rPr>
                        <a:t>Today’s answer</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050" b="1" dirty="0">
                          <a:solidFill>
                            <a:srgbClr val="F0EEE6"/>
                          </a:solidFill>
                          <a:latin typeface="Calibri" pitchFamily="34" charset="0"/>
                          <a:ea typeface="Calibri" pitchFamily="34" charset="-122"/>
                          <a:cs typeface="Calibri" pitchFamily="34" charset="-120"/>
                        </a:rPr>
                        <a:t>Status</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r>
              <a:tr h="0">
                <a:tc>
                  <a:txBody>
                    <a:bodyPr/>
                    <a:lstStyle/>
                    <a:p>
                      <a:pPr indent="0" marL="0">
                        <a:buNone/>
                      </a:pPr>
                      <a:r>
                        <a:rPr lang="en-US" sz="1050" b="1" dirty="0">
                          <a:solidFill>
                            <a:srgbClr val="10211D"/>
                          </a:solidFill>
                          <a:latin typeface="Calibri" pitchFamily="34" charset="0"/>
                          <a:ea typeface="Calibri" pitchFamily="34" charset="-122"/>
                          <a:cs typeface="Calibri" pitchFamily="34" charset="-120"/>
                        </a:rPr>
                        <a:t>Road time, same trip</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50" dirty="0">
                          <a:solidFill>
                            <a:srgbClr val="10211D"/>
                          </a:solidFill>
                          <a:latin typeface="Calibri" pitchFamily="34" charset="0"/>
                          <a:ea typeface="Calibri" pitchFamily="34" charset="-122"/>
                          <a:cs typeface="Calibri" pitchFamily="34" charset="-120"/>
                        </a:rPr>
                        <a:t>~45 min door-to-door, traffic-dependent</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50" dirty="0">
                          <a:solidFill>
                            <a:srgbClr val="B85A3E"/>
                          </a:solidFill>
                          <a:latin typeface="Calibri" pitchFamily="34" charset="0"/>
                          <a:ea typeface="Calibri" pitchFamily="34" charset="-122"/>
                          <a:cs typeface="Calibri" pitchFamily="34" charset="-120"/>
                        </a:rPr>
                        <a:t>Planning estimate: to measure</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0">
                <a:tc>
                  <a:txBody>
                    <a:bodyPr/>
                    <a:lstStyle/>
                    <a:p>
                      <a:pPr indent="0" marL="0">
                        <a:buNone/>
                      </a:pPr>
                      <a:r>
                        <a:rPr lang="en-US" sz="1050" b="1" dirty="0">
                          <a:solidFill>
                            <a:srgbClr val="10211D"/>
                          </a:solidFill>
                          <a:latin typeface="Calibri" pitchFamily="34" charset="0"/>
                          <a:ea typeface="Calibri" pitchFamily="34" charset="-122"/>
                          <a:cs typeface="Calibri" pitchFamily="34" charset="-120"/>
                        </a:rPr>
                        <a:t>Air time target</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50" dirty="0">
                          <a:solidFill>
                            <a:srgbClr val="10211D"/>
                          </a:solidFill>
                          <a:latin typeface="Calibri" pitchFamily="34" charset="0"/>
                          <a:ea typeface="Calibri" pitchFamily="34" charset="-122"/>
                          <a:cs typeface="Calibri" pitchFamily="34" charset="-120"/>
                        </a:rPr>
                        <a:t>17 min door-to-door</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50" dirty="0">
                          <a:solidFill>
                            <a:srgbClr val="B85A3E"/>
                          </a:solidFill>
                          <a:latin typeface="Calibri" pitchFamily="34" charset="0"/>
                          <a:ea typeface="Calibri" pitchFamily="34" charset="-122"/>
                          <a:cs typeface="Calibri" pitchFamily="34" charset="-120"/>
                        </a:rPr>
                        <a:t>Target: to prove in supervised flights</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0">
                <a:tc>
                  <a:txBody>
                    <a:bodyPr/>
                    <a:lstStyle/>
                    <a:p>
                      <a:pPr indent="0" marL="0">
                        <a:buNone/>
                      </a:pPr>
                      <a:r>
                        <a:rPr lang="en-US" sz="1050" b="1" dirty="0">
                          <a:solidFill>
                            <a:srgbClr val="10211D"/>
                          </a:solidFill>
                          <a:latin typeface="Calibri" pitchFamily="34" charset="0"/>
                          <a:ea typeface="Calibri" pitchFamily="34" charset="-122"/>
                          <a:cs typeface="Calibri" pitchFamily="34" charset="-120"/>
                        </a:rPr>
                        <a:t>Eligible movements / week</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50" dirty="0">
                          <a:solidFill>
                            <a:srgbClr val="10211D"/>
                          </a:solidFill>
                          <a:latin typeface="Calibri" pitchFamily="34" charset="0"/>
                          <a:ea typeface="Calibri" pitchFamily="34" charset="-122"/>
                          <a:cs typeface="Calibri" pitchFamily="34" charset="-120"/>
                        </a:rPr>
                        <a:t>Urgent samples only, not routine runs</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50" dirty="0">
                          <a:solidFill>
                            <a:srgbClr val="B85A3E"/>
                          </a:solidFill>
                          <a:latin typeface="Calibri" pitchFamily="34" charset="0"/>
                          <a:ea typeface="Calibri" pitchFamily="34" charset="-122"/>
                          <a:cs typeface="Calibri" pitchFamily="34" charset="-120"/>
                        </a:rPr>
                        <a:t>To count with anchor partner</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0">
                <a:tc>
                  <a:txBody>
                    <a:bodyPr/>
                    <a:lstStyle/>
                    <a:p>
                      <a:pPr indent="0" marL="0">
                        <a:buNone/>
                      </a:pPr>
                      <a:r>
                        <a:rPr lang="en-US" sz="1050" b="1" dirty="0">
                          <a:solidFill>
                            <a:srgbClr val="10211D"/>
                          </a:solidFill>
                          <a:latin typeface="Calibri" pitchFamily="34" charset="0"/>
                          <a:ea typeface="Calibri" pitchFamily="34" charset="-122"/>
                          <a:cs typeface="Calibri" pitchFamily="34" charset="-120"/>
                        </a:rPr>
                        <a:t>Clinical time sensitivity</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50" dirty="0">
                          <a:solidFill>
                            <a:srgbClr val="10211D"/>
                          </a:solidFill>
                          <a:latin typeface="Calibri" pitchFamily="34" charset="0"/>
                          <a:ea typeface="Calibri" pitchFamily="34" charset="-122"/>
                          <a:cs typeface="Calibri" pitchFamily="34" charset="-120"/>
                        </a:rPr>
                        <a:t>Samples where turnaround time changes a clinical decision</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50" dirty="0">
                          <a:solidFill>
                            <a:srgbClr val="B85A3E"/>
                          </a:solidFill>
                          <a:latin typeface="Calibri" pitchFamily="34" charset="0"/>
                          <a:ea typeface="Calibri" pitchFamily="34" charset="-122"/>
                          <a:cs typeface="Calibri" pitchFamily="34" charset="-120"/>
                        </a:rPr>
                        <a:t>To validate with clinicians</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0">
                <a:tc>
                  <a:txBody>
                    <a:bodyPr/>
                    <a:lstStyle/>
                    <a:p>
                      <a:pPr indent="0" marL="0">
                        <a:buNone/>
                      </a:pPr>
                      <a:r>
                        <a:rPr lang="en-US" sz="1050" b="1" dirty="0">
                          <a:solidFill>
                            <a:srgbClr val="10211D"/>
                          </a:solidFill>
                          <a:latin typeface="Calibri" pitchFamily="34" charset="0"/>
                          <a:ea typeface="Calibri" pitchFamily="34" charset="-122"/>
                          <a:cs typeface="Calibri" pitchFamily="34" charset="-120"/>
                        </a:rPr>
                        <a:t>First customer</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50" dirty="0">
                          <a:solidFill>
                            <a:srgbClr val="10211D"/>
                          </a:solidFill>
                          <a:latin typeface="Calibri" pitchFamily="34" charset="0"/>
                          <a:ea typeface="Calibri" pitchFamily="34" charset="-122"/>
                          <a:cs typeface="Calibri" pitchFamily="34" charset="-120"/>
                        </a:rPr>
                        <a:t>An Amsterdam hospital–laboratory network</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050" dirty="0">
                          <a:solidFill>
                            <a:srgbClr val="B85A3E"/>
                          </a:solidFill>
                          <a:latin typeface="Calibri" pitchFamily="34" charset="0"/>
                          <a:ea typeface="Calibri" pitchFamily="34" charset="-122"/>
                          <a:cs typeface="Calibri" pitchFamily="34" charset="-120"/>
                        </a:rPr>
                        <a:t>Target profile: not yet signed</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0">
                <a:tc>
                  <a:txBody>
                    <a:bodyPr/>
                    <a:lstStyle/>
                    <a:p>
                      <a:pPr indent="0" marL="0">
                        <a:buNone/>
                      </a:pPr>
                      <a:r>
                        <a:rPr lang="en-US" sz="1050" b="1" dirty="0">
                          <a:solidFill>
                            <a:srgbClr val="10211D"/>
                          </a:solidFill>
                          <a:latin typeface="Calibri" pitchFamily="34" charset="0"/>
                          <a:ea typeface="Calibri" pitchFamily="34" charset="-122"/>
                          <a:cs typeface="Calibri" pitchFamily="34" charset="-120"/>
                        </a:rPr>
                        <a:t>Regulatory construct</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50" dirty="0">
                          <a:solidFill>
                            <a:srgbClr val="10211D"/>
                          </a:solidFill>
                          <a:latin typeface="Calibri" pitchFamily="34" charset="0"/>
                          <a:ea typeface="Calibri" pitchFamily="34" charset="-122"/>
                          <a:cs typeface="Calibri" pitchFamily="34" charset="-120"/>
                        </a:rPr>
                        <a:t>Operator-held operational authorisation for this route</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050" dirty="0">
                          <a:solidFill>
                            <a:srgbClr val="B85A3E"/>
                          </a:solidFill>
                          <a:latin typeface="Calibri" pitchFamily="34" charset="0"/>
                          <a:ea typeface="Calibri" pitchFamily="34" charset="-122"/>
                          <a:cs typeface="Calibri" pitchFamily="34" charset="-120"/>
                        </a:rPr>
                        <a:t>Pathway to define (see slide 14)</a:t>
                      </a:r>
                      <a:endParaRPr lang="en-US" sz="10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07</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PLATFORM PROOF</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8</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Working software. No operational traction yet, and we say so.</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Live at simplycity.nl against simulated aircraft. The platform is real; the service, customers and revenue are what this raise sets out to prove.</a:t>
            </a:r>
            <a:endParaRPr lang="en-US" sz="1300" dirty="0"/>
          </a:p>
        </p:txBody>
      </p:sp>
      <p:sp>
        <p:nvSpPr>
          <p:cNvPr id="10" name="Shape 8"/>
          <p:cNvSpPr/>
          <p:nvPr/>
        </p:nvSpPr>
        <p:spPr>
          <a:xfrm>
            <a:off x="640080" y="2377440"/>
            <a:ext cx="3454298" cy="3886200"/>
          </a:xfrm>
          <a:prstGeom prst="roundRect">
            <a:avLst>
              <a:gd name="adj" fmla="val 1853"/>
            </a:avLst>
          </a:prstGeom>
          <a:solidFill>
            <a:srgbClr val="183A31"/>
          </a:solidFill>
          <a:ln/>
        </p:spPr>
      </p:sp>
      <p:sp>
        <p:nvSpPr>
          <p:cNvPr id="11" name="Shape 9"/>
          <p:cNvSpPr/>
          <p:nvPr/>
        </p:nvSpPr>
        <p:spPr>
          <a:xfrm>
            <a:off x="914400" y="2606040"/>
            <a:ext cx="548640" cy="73152"/>
          </a:xfrm>
          <a:prstGeom prst="rect">
            <a:avLst/>
          </a:prstGeom>
          <a:solidFill>
            <a:srgbClr val="C9FF4A"/>
          </a:solidFill>
          <a:ln/>
        </p:spPr>
      </p:sp>
      <p:sp>
        <p:nvSpPr>
          <p:cNvPr id="12" name="Text 10"/>
          <p:cNvSpPr txBox="1"/>
          <p:nvPr/>
        </p:nvSpPr>
        <p:spPr>
          <a:xfrm>
            <a:off x="914400" y="2743200"/>
            <a:ext cx="2905658" cy="320040"/>
          </a:xfrm>
          <a:prstGeom prst="rect">
            <a:avLst/>
          </a:prstGeom>
          <a:noFill/>
          <a:ln/>
        </p:spPr>
        <p:txBody>
          <a:bodyPr wrap="square" lIns="0" tIns="0" rIns="0" bIns="0" rtlCol="0" anchor="ctr"/>
          <a:lstStyle/>
          <a:p>
            <a:pPr indent="0" marL="0">
              <a:buNone/>
            </a:pPr>
            <a:r>
              <a:rPr lang="en-US" sz="1200" b="1" spc="200" kern="0" dirty="0">
                <a:solidFill>
                  <a:srgbClr val="F0EEE6"/>
                </a:solidFill>
                <a:latin typeface="Calibri" pitchFamily="34" charset="0"/>
                <a:ea typeface="Calibri" pitchFamily="34" charset="-122"/>
                <a:cs typeface="Calibri" pitchFamily="34" charset="-120"/>
              </a:rPr>
              <a:t>BUILT</a:t>
            </a:r>
            <a:endParaRPr lang="en-US" sz="1200" dirty="0"/>
          </a:p>
        </p:txBody>
      </p:sp>
      <p:sp>
        <p:nvSpPr>
          <p:cNvPr id="13" name="Text 11"/>
          <p:cNvSpPr txBox="1"/>
          <p:nvPr/>
        </p:nvSpPr>
        <p:spPr>
          <a:xfrm>
            <a:off x="914400" y="3154680"/>
            <a:ext cx="2951378" cy="2971800"/>
          </a:xfrm>
          <a:prstGeom prst="rect">
            <a:avLst/>
          </a:prstGeom>
          <a:noFill/>
          <a:ln/>
        </p:spPr>
        <p:txBody>
          <a:bodyPr wrap="square" lIns="0" tIns="0" rIns="0" bIns="0" rtlCol="0" anchor="t"/>
          <a:lstStyle/>
          <a:p>
            <a:pPr marL="177800" indent="-177800">
              <a:lnSpc>
                <a:spcPct val="120000"/>
              </a:lnSpc>
              <a:spcAft>
                <a:spcPts val="500"/>
              </a:spcAft>
              <a:buSzPct val="100000"/>
              <a:buChar char="•"/>
            </a:pPr>
            <a:r>
              <a:rPr lang="en-US" sz="1150" dirty="0">
                <a:solidFill>
                  <a:srgbClr val="F0EEE6"/>
                </a:solidFill>
                <a:latin typeface="Calibri" pitchFamily="34" charset="0"/>
                <a:ea typeface="Calibri" pitchFamily="34" charset="-122"/>
                <a:cs typeface="Calibri" pitchFamily="34" charset="-120"/>
              </a:rPr>
              <a:t>12 operational release gates on live data; stale data fails closed</a:t>
            </a:r>
            <a:endParaRPr lang="en-US" sz="1150" dirty="0"/>
          </a:p>
          <a:p>
            <a:pPr marL="177800" indent="-177800">
              <a:lnSpc>
                <a:spcPct val="120000"/>
              </a:lnSpc>
              <a:spcAft>
                <a:spcPts val="500"/>
              </a:spcAft>
              <a:buSzPct val="100000"/>
              <a:buChar char="•"/>
            </a:pPr>
            <a:r>
              <a:rPr lang="en-US" sz="1150" dirty="0">
                <a:solidFill>
                  <a:srgbClr val="F0EEE6"/>
                </a:solidFill>
                <a:latin typeface="Calibri" pitchFamily="34" charset="0"/>
                <a:ea typeface="Calibri" pitchFamily="34" charset="-122"/>
                <a:cs typeface="Calibri" pitchFamily="34" charset="-120"/>
              </a:rPr>
              <a:t>4 scripted scenarios, 3 of them failure cases (denial, weather, link loss)</a:t>
            </a:r>
            <a:endParaRPr lang="en-US" sz="1150" dirty="0"/>
          </a:p>
          <a:p>
            <a:pPr marL="177800" indent="-177800">
              <a:lnSpc>
                <a:spcPct val="120000"/>
              </a:lnSpc>
              <a:spcAft>
                <a:spcPts val="500"/>
              </a:spcAft>
              <a:buSzPct val="100000"/>
              <a:buChar char="•"/>
            </a:pPr>
            <a:r>
              <a:rPr lang="en-US" sz="1150" dirty="0">
                <a:solidFill>
                  <a:srgbClr val="F0EEE6"/>
                </a:solidFill>
                <a:latin typeface="Calibri" pitchFamily="34" charset="0"/>
                <a:ea typeface="Calibri" pitchFamily="34" charset="-122"/>
                <a:cs typeface="Calibri" pitchFamily="34" charset="-120"/>
              </a:rPr>
              <a:t>90 API routes incl. a documented OEM / operator integration contract</a:t>
            </a:r>
            <a:endParaRPr lang="en-US" sz="1150" dirty="0"/>
          </a:p>
          <a:p>
            <a:pPr marL="177800" indent="-177800">
              <a:lnSpc>
                <a:spcPct val="120000"/>
              </a:lnSpc>
              <a:spcAft>
                <a:spcPts val="500"/>
              </a:spcAft>
              <a:buSzPct val="100000"/>
              <a:buChar char="•"/>
            </a:pPr>
            <a:r>
              <a:rPr lang="en-US" sz="1150" dirty="0">
                <a:solidFill>
                  <a:srgbClr val="F0EEE6"/>
                </a:solidFill>
                <a:latin typeface="Calibri" pitchFamily="34" charset="0"/>
                <a:ea typeface="Calibri" pitchFamily="34" charset="-122"/>
                <a:cs typeface="Calibri" pitchFamily="34" charset="-120"/>
              </a:rPr>
              <a:t>Hash-chained, tamper-evident trust ledger + custody chain</a:t>
            </a:r>
            <a:endParaRPr lang="en-US" sz="1150" dirty="0"/>
          </a:p>
          <a:p>
            <a:pPr marL="177800" indent="-177800">
              <a:lnSpc>
                <a:spcPct val="120000"/>
              </a:lnSpc>
              <a:spcAft>
                <a:spcPts val="500"/>
              </a:spcAft>
              <a:buSzPct val="100000"/>
              <a:buChar char="•"/>
            </a:pPr>
            <a:r>
              <a:rPr lang="en-US" sz="1150" dirty="0">
                <a:solidFill>
                  <a:srgbClr val="F0EEE6"/>
                </a:solidFill>
                <a:latin typeface="Calibri" pitchFamily="34" charset="0"/>
                <a:ea typeface="Calibri" pitchFamily="34" charset="-122"/>
                <a:cs typeface="Calibri" pitchFamily="34" charset="-120"/>
              </a:rPr>
              <a:t>Real sign-up, verification and admin review; real map</a:t>
            </a:r>
            <a:endParaRPr lang="en-US" sz="1150" dirty="0"/>
          </a:p>
          <a:p>
            <a:pPr marL="177800" indent="-177800">
              <a:lnSpc>
                <a:spcPct val="120000"/>
              </a:lnSpc>
              <a:spcAft>
                <a:spcPts val="500"/>
              </a:spcAft>
              <a:buSzPct val="100000"/>
              <a:buChar char="•"/>
            </a:pPr>
            <a:r>
              <a:rPr lang="en-US" sz="1150" dirty="0">
                <a:solidFill>
                  <a:srgbClr val="F0EEE6"/>
                </a:solidFill>
                <a:latin typeface="Calibri" pitchFamily="34" charset="0"/>
                <a:ea typeface="Calibri" pitchFamily="34" charset="-122"/>
                <a:cs typeface="Calibri" pitchFamily="34" charset="-120"/>
              </a:rPr>
              <a:t>Automated safety, security and custody test coverage</a:t>
            </a:r>
            <a:endParaRPr lang="en-US" sz="1150" dirty="0"/>
          </a:p>
        </p:txBody>
      </p:sp>
      <p:sp>
        <p:nvSpPr>
          <p:cNvPr id="14" name="Shape 12"/>
          <p:cNvSpPr/>
          <p:nvPr/>
        </p:nvSpPr>
        <p:spPr>
          <a:xfrm>
            <a:off x="4368698" y="2377440"/>
            <a:ext cx="3454298" cy="3886200"/>
          </a:xfrm>
          <a:prstGeom prst="roundRect">
            <a:avLst>
              <a:gd name="adj" fmla="val 1853"/>
            </a:avLst>
          </a:prstGeom>
          <a:solidFill>
            <a:srgbClr val="FFFFFF"/>
          </a:solidFill>
          <a:ln w="12700">
            <a:solidFill>
              <a:srgbClr val="D8D6CC"/>
            </a:solidFill>
            <a:prstDash val="solid"/>
          </a:ln>
        </p:spPr>
      </p:sp>
      <p:sp>
        <p:nvSpPr>
          <p:cNvPr id="15" name="Shape 13"/>
          <p:cNvSpPr/>
          <p:nvPr/>
        </p:nvSpPr>
        <p:spPr>
          <a:xfrm>
            <a:off x="4643018" y="2606040"/>
            <a:ext cx="548640" cy="73152"/>
          </a:xfrm>
          <a:prstGeom prst="rect">
            <a:avLst/>
          </a:prstGeom>
          <a:solidFill>
            <a:srgbClr val="9AD4F5"/>
          </a:solidFill>
          <a:ln/>
        </p:spPr>
      </p:sp>
      <p:sp>
        <p:nvSpPr>
          <p:cNvPr id="16" name="Text 14"/>
          <p:cNvSpPr txBox="1"/>
          <p:nvPr/>
        </p:nvSpPr>
        <p:spPr>
          <a:xfrm>
            <a:off x="4643018" y="2743200"/>
            <a:ext cx="2905658" cy="320040"/>
          </a:xfrm>
          <a:prstGeom prst="rect">
            <a:avLst/>
          </a:prstGeom>
          <a:noFill/>
          <a:ln/>
        </p:spPr>
        <p:txBody>
          <a:bodyPr wrap="square" lIns="0" tIns="0" rIns="0" bIns="0" rtlCol="0" anchor="ctr"/>
          <a:lstStyle/>
          <a:p>
            <a:pPr indent="0" marL="0">
              <a:buNone/>
            </a:pPr>
            <a:r>
              <a:rPr lang="en-US" sz="1200" b="1" spc="200" kern="0" dirty="0">
                <a:solidFill>
                  <a:srgbClr val="10211D"/>
                </a:solidFill>
                <a:latin typeface="Calibri" pitchFamily="34" charset="0"/>
                <a:ea typeface="Calibri" pitchFamily="34" charset="-122"/>
                <a:cs typeface="Calibri" pitchFamily="34" charset="-120"/>
              </a:rPr>
              <a:t>VALIDATING NEXT</a:t>
            </a:r>
            <a:endParaRPr lang="en-US" sz="1200" dirty="0"/>
          </a:p>
        </p:txBody>
      </p:sp>
      <p:sp>
        <p:nvSpPr>
          <p:cNvPr id="17" name="Text 15"/>
          <p:cNvSpPr txBox="1"/>
          <p:nvPr/>
        </p:nvSpPr>
        <p:spPr>
          <a:xfrm>
            <a:off x="4643018" y="3154680"/>
            <a:ext cx="2951378" cy="2971800"/>
          </a:xfrm>
          <a:prstGeom prst="rect">
            <a:avLst/>
          </a:prstGeom>
          <a:noFill/>
          <a:ln/>
        </p:spPr>
        <p:txBody>
          <a:bodyPr wrap="square" lIns="0" tIns="0" rIns="0" bIns="0" rtlCol="0" anchor="t"/>
          <a:lstStyle/>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Anchor healthcare partner</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Licensed operating partner</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Aircraft / OEM candidate</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Hub / site owners</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Municipal working group</a:t>
            </a:r>
            <a:endParaRPr lang="en-US" sz="1150" dirty="0"/>
          </a:p>
          <a:p>
            <a:pPr marL="177800" indent="-177800">
              <a:lnSpc>
                <a:spcPct val="120000"/>
              </a:lnSpc>
              <a:spcAft>
                <a:spcPts val="500"/>
              </a:spcAft>
              <a:buSzPct val="100000"/>
              <a:buChar char="•"/>
            </a:pPr>
            <a:r>
              <a:rPr lang="en-US" sz="1150" i="1" dirty="0">
                <a:solidFill>
                  <a:srgbClr val="B85A3E"/>
                </a:solidFill>
                <a:latin typeface="Calibri" pitchFamily="34" charset="0"/>
                <a:ea typeface="Calibri" pitchFamily="34" charset="-122"/>
                <a:cs typeface="Calibri" pitchFamily="34" charset="-120"/>
              </a:rPr>
              <a:t>None of these is signed yet</a:t>
            </a:r>
            <a:endParaRPr lang="en-US" sz="1150" dirty="0"/>
          </a:p>
        </p:txBody>
      </p:sp>
      <p:sp>
        <p:nvSpPr>
          <p:cNvPr id="18" name="Shape 16"/>
          <p:cNvSpPr/>
          <p:nvPr/>
        </p:nvSpPr>
        <p:spPr>
          <a:xfrm>
            <a:off x="8097317" y="2377440"/>
            <a:ext cx="3454298" cy="3886200"/>
          </a:xfrm>
          <a:prstGeom prst="roundRect">
            <a:avLst>
              <a:gd name="adj" fmla="val 1853"/>
            </a:avLst>
          </a:prstGeom>
          <a:solidFill>
            <a:srgbClr val="FFFFFF"/>
          </a:solidFill>
          <a:ln w="12700">
            <a:solidFill>
              <a:srgbClr val="D8D6CC"/>
            </a:solidFill>
            <a:prstDash val="solid"/>
          </a:ln>
        </p:spPr>
      </p:sp>
      <p:sp>
        <p:nvSpPr>
          <p:cNvPr id="19" name="Shape 17"/>
          <p:cNvSpPr/>
          <p:nvPr/>
        </p:nvSpPr>
        <p:spPr>
          <a:xfrm>
            <a:off x="8371637" y="2606040"/>
            <a:ext cx="548640" cy="73152"/>
          </a:xfrm>
          <a:prstGeom prst="rect">
            <a:avLst/>
          </a:prstGeom>
          <a:solidFill>
            <a:srgbClr val="FF9D83"/>
          </a:solidFill>
          <a:ln/>
        </p:spPr>
      </p:sp>
      <p:sp>
        <p:nvSpPr>
          <p:cNvPr id="20" name="Text 18"/>
          <p:cNvSpPr txBox="1"/>
          <p:nvPr/>
        </p:nvSpPr>
        <p:spPr>
          <a:xfrm>
            <a:off x="8371637" y="2743200"/>
            <a:ext cx="2905658" cy="320040"/>
          </a:xfrm>
          <a:prstGeom prst="rect">
            <a:avLst/>
          </a:prstGeom>
          <a:noFill/>
          <a:ln/>
        </p:spPr>
        <p:txBody>
          <a:bodyPr wrap="square" lIns="0" tIns="0" rIns="0" bIns="0" rtlCol="0" anchor="ctr"/>
          <a:lstStyle/>
          <a:p>
            <a:pPr indent="0" marL="0">
              <a:buNone/>
            </a:pPr>
            <a:r>
              <a:rPr lang="en-US" sz="1200" b="1" spc="200" kern="0" dirty="0">
                <a:solidFill>
                  <a:srgbClr val="10211D"/>
                </a:solidFill>
                <a:latin typeface="Calibri" pitchFamily="34" charset="0"/>
                <a:ea typeface="Calibri" pitchFamily="34" charset="-122"/>
                <a:cs typeface="Calibri" pitchFamily="34" charset="-120"/>
              </a:rPr>
              <a:t>TO PROVE</a:t>
            </a:r>
            <a:endParaRPr lang="en-US" sz="1200" dirty="0"/>
          </a:p>
        </p:txBody>
      </p:sp>
      <p:sp>
        <p:nvSpPr>
          <p:cNvPr id="21" name="Text 19"/>
          <p:cNvSpPr txBox="1"/>
          <p:nvPr/>
        </p:nvSpPr>
        <p:spPr>
          <a:xfrm>
            <a:off x="8371637" y="3154680"/>
            <a:ext cx="2951378" cy="2971800"/>
          </a:xfrm>
          <a:prstGeom prst="rect">
            <a:avLst/>
          </a:prstGeom>
          <a:noFill/>
          <a:ln/>
        </p:spPr>
        <p:txBody>
          <a:bodyPr wrap="square" lIns="0" tIns="0" rIns="0" bIns="0" rtlCol="0" anchor="t"/>
          <a:lstStyle/>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Supervised flights on the route</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Clinical workflow and custody in practice</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Customer willingness to pay per movement</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Corridor utilisation (movements / day)</a:t>
            </a:r>
            <a:endParaRPr lang="en-US" sz="1150" dirty="0"/>
          </a:p>
          <a:p>
            <a:pPr marL="177800" indent="-177800">
              <a:lnSpc>
                <a:spcPct val="120000"/>
              </a:lnSpc>
              <a:spcAft>
                <a:spcPts val="500"/>
              </a:spcAft>
              <a:buSzPct val="100000"/>
              <a:buChar char="•"/>
            </a:pPr>
            <a:r>
              <a:rPr lang="en-US" sz="1150" dirty="0">
                <a:solidFill>
                  <a:srgbClr val="10211D"/>
                </a:solidFill>
                <a:latin typeface="Calibri" pitchFamily="34" charset="0"/>
                <a:ea typeface="Calibri" pitchFamily="34" charset="-122"/>
                <a:cs typeface="Calibri" pitchFamily="34" charset="-120"/>
              </a:rPr>
              <a:t>A viable regulatory pathway</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08</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CUSTOMER ECONOMICS</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9</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What one sample movement costs the hospital.</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Illustrative hypothesis: operator, hub and courier figures must be replaced by a real operator quote and a courier benchmark.</a:t>
            </a:r>
            <a:endParaRPr lang="en-US" sz="1300" dirty="0"/>
          </a:p>
        </p:txBody>
      </p:sp>
      <p:sp>
        <p:nvSpPr>
          <p:cNvPr id="10" name="Text 8"/>
          <p:cNvSpPr txBox="1"/>
          <p:nvPr/>
        </p:nvSpPr>
        <p:spPr>
          <a:xfrm>
            <a:off x="640080" y="2514600"/>
            <a:ext cx="1371600" cy="685800"/>
          </a:xfrm>
          <a:prstGeom prst="rect">
            <a:avLst/>
          </a:prstGeom>
          <a:noFill/>
          <a:ln/>
        </p:spPr>
        <p:txBody>
          <a:bodyPr wrap="square" lIns="0" tIns="0" rIns="0" bIns="0" rtlCol="0" anchor="ctr"/>
          <a:lstStyle/>
          <a:p>
            <a:pPr indent="0" marL="0">
              <a:buNone/>
            </a:pPr>
            <a:r>
              <a:rPr lang="en-US" sz="1400" b="1" dirty="0">
                <a:solidFill>
                  <a:srgbClr val="10211D"/>
                </a:solidFill>
                <a:latin typeface="Calibri" pitchFamily="34" charset="0"/>
                <a:ea typeface="Calibri" pitchFamily="34" charset="-122"/>
                <a:cs typeface="Calibri" pitchFamily="34" charset="-120"/>
              </a:rPr>
              <a:t>Road</a:t>
            </a:r>
            <a:endParaRPr lang="en-US" sz="1400" dirty="0"/>
          </a:p>
        </p:txBody>
      </p:sp>
      <p:sp>
        <p:nvSpPr>
          <p:cNvPr id="11" name="Shape 9"/>
          <p:cNvSpPr/>
          <p:nvPr/>
        </p:nvSpPr>
        <p:spPr>
          <a:xfrm>
            <a:off x="2103120" y="2514600"/>
            <a:ext cx="2468880" cy="685800"/>
          </a:xfrm>
          <a:prstGeom prst="rect">
            <a:avLst/>
          </a:prstGeom>
          <a:solidFill>
            <a:srgbClr val="B9C2BB"/>
          </a:solidFill>
          <a:ln w="19050">
            <a:solidFill>
              <a:srgbClr val="F0EEE6"/>
            </a:solidFill>
            <a:prstDash val="solid"/>
          </a:ln>
        </p:spPr>
      </p:sp>
      <p:sp>
        <p:nvSpPr>
          <p:cNvPr id="12" name="Text 10"/>
          <p:cNvSpPr txBox="1"/>
          <p:nvPr/>
        </p:nvSpPr>
        <p:spPr>
          <a:xfrm>
            <a:off x="2103120" y="2514600"/>
            <a:ext cx="2468880" cy="685800"/>
          </a:xfrm>
          <a:prstGeom prst="rect">
            <a:avLst/>
          </a:prstGeom>
          <a:noFill/>
          <a:ln/>
        </p:spPr>
        <p:txBody>
          <a:bodyPr wrap="square" lIns="0" tIns="0" rIns="0" bIns="0" rtlCol="0" anchor="ctr"/>
          <a:lstStyle/>
          <a:p>
            <a:pPr algn="ctr" indent="0" marL="0">
              <a:buNone/>
            </a:pPr>
            <a:r>
              <a:rPr lang="en-US" sz="1050" b="1" dirty="0">
                <a:solidFill>
                  <a:srgbClr val="10211D"/>
                </a:solidFill>
                <a:latin typeface="Calibri" pitchFamily="34" charset="0"/>
                <a:ea typeface="Calibri" pitchFamily="34" charset="-122"/>
                <a:cs typeface="Calibri" pitchFamily="34" charset="-120"/>
              </a:rPr>
              <a:t>Courier €45</a:t>
            </a:r>
            <a:endParaRPr lang="en-US" sz="1050" dirty="0"/>
          </a:p>
        </p:txBody>
      </p:sp>
      <p:sp>
        <p:nvSpPr>
          <p:cNvPr id="13" name="Text 11"/>
          <p:cNvSpPr txBox="1"/>
          <p:nvPr/>
        </p:nvSpPr>
        <p:spPr>
          <a:xfrm>
            <a:off x="4754880" y="2514600"/>
            <a:ext cx="2377440" cy="685800"/>
          </a:xfrm>
          <a:prstGeom prst="rect">
            <a:avLst/>
          </a:prstGeom>
          <a:noFill/>
          <a:ln/>
        </p:spPr>
        <p:txBody>
          <a:bodyPr wrap="square" lIns="0" tIns="0" rIns="0" bIns="0" rtlCol="0" anchor="ctr"/>
          <a:lstStyle/>
          <a:p>
            <a:pPr indent="0" marL="0">
              <a:buNone/>
            </a:pPr>
            <a:r>
              <a:rPr lang="en-US" sz="2000" b="1" dirty="0">
                <a:solidFill>
                  <a:srgbClr val="10211D"/>
                </a:solidFill>
                <a:latin typeface="Calibri" pitchFamily="34" charset="0"/>
                <a:ea typeface="Calibri" pitchFamily="34" charset="-122"/>
                <a:cs typeface="Calibri" pitchFamily="34" charset="-120"/>
              </a:rPr>
              <a:t>€45</a:t>
            </a:r>
            <a:pPr indent="0" marL="0">
              <a:buNone/>
            </a:pPr>
            <a:r>
              <a:rPr lang="en-US" sz="1300" dirty="0">
                <a:solidFill>
                  <a:srgbClr val="526059"/>
                </a:solidFill>
                <a:latin typeface="Calibri" pitchFamily="34" charset="0"/>
                <a:ea typeface="Calibri" pitchFamily="34" charset="-122"/>
                <a:cs typeface="Calibri" pitchFamily="34" charset="-120"/>
              </a:rPr>
              <a:t>   ~45 min</a:t>
            </a:r>
            <a:endParaRPr lang="en-US" sz="2000" dirty="0"/>
          </a:p>
        </p:txBody>
      </p:sp>
      <p:sp>
        <p:nvSpPr>
          <p:cNvPr id="14" name="Text 12"/>
          <p:cNvSpPr txBox="1"/>
          <p:nvPr/>
        </p:nvSpPr>
        <p:spPr>
          <a:xfrm>
            <a:off x="640080" y="3474720"/>
            <a:ext cx="1371600" cy="685800"/>
          </a:xfrm>
          <a:prstGeom prst="rect">
            <a:avLst/>
          </a:prstGeom>
          <a:noFill/>
          <a:ln/>
        </p:spPr>
        <p:txBody>
          <a:bodyPr wrap="square" lIns="0" tIns="0" rIns="0" bIns="0" rtlCol="0" anchor="ctr"/>
          <a:lstStyle/>
          <a:p>
            <a:pPr indent="0" marL="0">
              <a:buNone/>
            </a:pPr>
            <a:r>
              <a:rPr lang="en-US" sz="1400" b="1" dirty="0">
                <a:solidFill>
                  <a:srgbClr val="10211D"/>
                </a:solidFill>
                <a:latin typeface="Calibri" pitchFamily="34" charset="0"/>
                <a:ea typeface="Calibri" pitchFamily="34" charset="-122"/>
                <a:cs typeface="Calibri" pitchFamily="34" charset="-120"/>
              </a:rPr>
              <a:t>Air</a:t>
            </a:r>
            <a:endParaRPr lang="en-US" sz="1400" dirty="0"/>
          </a:p>
        </p:txBody>
      </p:sp>
      <p:sp>
        <p:nvSpPr>
          <p:cNvPr id="15" name="Shape 13"/>
          <p:cNvSpPr/>
          <p:nvPr/>
        </p:nvSpPr>
        <p:spPr>
          <a:xfrm>
            <a:off x="2103120" y="3474720"/>
            <a:ext cx="3291840" cy="685800"/>
          </a:xfrm>
          <a:prstGeom prst="rect">
            <a:avLst/>
          </a:prstGeom>
          <a:solidFill>
            <a:srgbClr val="9AD4F5"/>
          </a:solidFill>
          <a:ln w="19050">
            <a:solidFill>
              <a:srgbClr val="F0EEE6"/>
            </a:solidFill>
            <a:prstDash val="solid"/>
          </a:ln>
        </p:spPr>
      </p:sp>
      <p:sp>
        <p:nvSpPr>
          <p:cNvPr id="16" name="Text 14"/>
          <p:cNvSpPr txBox="1"/>
          <p:nvPr/>
        </p:nvSpPr>
        <p:spPr>
          <a:xfrm>
            <a:off x="2103120" y="3474720"/>
            <a:ext cx="3291840" cy="685800"/>
          </a:xfrm>
          <a:prstGeom prst="rect">
            <a:avLst/>
          </a:prstGeom>
          <a:noFill/>
          <a:ln/>
        </p:spPr>
        <p:txBody>
          <a:bodyPr wrap="square" lIns="0" tIns="0" rIns="0" bIns="0" rtlCol="0" anchor="ctr"/>
          <a:lstStyle/>
          <a:p>
            <a:pPr algn="ctr" indent="0" marL="0">
              <a:buNone/>
            </a:pPr>
            <a:r>
              <a:rPr lang="en-US" sz="1050" b="1" dirty="0">
                <a:solidFill>
                  <a:srgbClr val="10211D"/>
                </a:solidFill>
                <a:latin typeface="Calibri" pitchFamily="34" charset="0"/>
                <a:ea typeface="Calibri" pitchFamily="34" charset="-122"/>
                <a:cs typeface="Calibri" pitchFamily="34" charset="-120"/>
              </a:rPr>
              <a:t>Operator €60</a:t>
            </a:r>
            <a:endParaRPr lang="en-US" sz="1050" dirty="0"/>
          </a:p>
        </p:txBody>
      </p:sp>
      <p:sp>
        <p:nvSpPr>
          <p:cNvPr id="17" name="Shape 15"/>
          <p:cNvSpPr/>
          <p:nvPr/>
        </p:nvSpPr>
        <p:spPr>
          <a:xfrm>
            <a:off x="5394960" y="3474720"/>
            <a:ext cx="438912" cy="685800"/>
          </a:xfrm>
          <a:prstGeom prst="rect">
            <a:avLst/>
          </a:prstGeom>
          <a:solidFill>
            <a:srgbClr val="E7C86B"/>
          </a:solidFill>
          <a:ln w="19050">
            <a:solidFill>
              <a:srgbClr val="F0EEE6"/>
            </a:solidFill>
            <a:prstDash val="solid"/>
          </a:ln>
        </p:spPr>
      </p:sp>
      <p:sp>
        <p:nvSpPr>
          <p:cNvPr id="18" name="Text 16"/>
          <p:cNvSpPr txBox="1"/>
          <p:nvPr/>
        </p:nvSpPr>
        <p:spPr>
          <a:xfrm>
            <a:off x="5394960" y="3474720"/>
            <a:ext cx="438912" cy="685800"/>
          </a:xfrm>
          <a:prstGeom prst="rect">
            <a:avLst/>
          </a:prstGeom>
          <a:noFill/>
          <a:ln/>
        </p:spPr>
        <p:txBody>
          <a:bodyPr wrap="square" lIns="0" tIns="0" rIns="0" bIns="0" rtlCol="0" anchor="ctr"/>
          <a:lstStyle/>
          <a:p>
            <a:pPr algn="ctr" indent="0" marL="0">
              <a:buNone/>
            </a:pPr>
            <a:r>
              <a:rPr lang="en-US" sz="1050" b="1" dirty="0">
                <a:solidFill>
                  <a:srgbClr val="10211D"/>
                </a:solidFill>
                <a:latin typeface="Calibri" pitchFamily="34" charset="0"/>
                <a:ea typeface="Calibri" pitchFamily="34" charset="-122"/>
                <a:cs typeface="Calibri" pitchFamily="34" charset="-120"/>
              </a:rPr>
              <a:t>€8</a:t>
            </a:r>
            <a:endParaRPr lang="en-US" sz="1050" dirty="0"/>
          </a:p>
        </p:txBody>
      </p:sp>
      <p:sp>
        <p:nvSpPr>
          <p:cNvPr id="19" name="Shape 17"/>
          <p:cNvSpPr/>
          <p:nvPr/>
        </p:nvSpPr>
        <p:spPr>
          <a:xfrm>
            <a:off x="5833872" y="3474720"/>
            <a:ext cx="1481328" cy="685800"/>
          </a:xfrm>
          <a:prstGeom prst="rect">
            <a:avLst/>
          </a:prstGeom>
          <a:solidFill>
            <a:srgbClr val="C9FF4A"/>
          </a:solidFill>
          <a:ln w="19050">
            <a:solidFill>
              <a:srgbClr val="F0EEE6"/>
            </a:solidFill>
            <a:prstDash val="solid"/>
          </a:ln>
        </p:spPr>
      </p:sp>
      <p:sp>
        <p:nvSpPr>
          <p:cNvPr id="20" name="Text 18"/>
          <p:cNvSpPr txBox="1"/>
          <p:nvPr/>
        </p:nvSpPr>
        <p:spPr>
          <a:xfrm>
            <a:off x="5833872" y="3474720"/>
            <a:ext cx="1481328" cy="685800"/>
          </a:xfrm>
          <a:prstGeom prst="rect">
            <a:avLst/>
          </a:prstGeom>
          <a:noFill/>
          <a:ln/>
        </p:spPr>
        <p:txBody>
          <a:bodyPr wrap="square" lIns="0" tIns="0" rIns="0" bIns="0" rtlCol="0" anchor="ctr"/>
          <a:lstStyle/>
          <a:p>
            <a:pPr algn="ctr" indent="0" marL="0">
              <a:buNone/>
            </a:pPr>
            <a:r>
              <a:rPr lang="en-US" sz="1050" b="1" dirty="0">
                <a:solidFill>
                  <a:srgbClr val="10211D"/>
                </a:solidFill>
                <a:latin typeface="Calibri" pitchFamily="34" charset="0"/>
                <a:ea typeface="Calibri" pitchFamily="34" charset="-122"/>
                <a:cs typeface="Calibri" pitchFamily="34" charset="-120"/>
              </a:rPr>
              <a:t>Simplycity €27</a:t>
            </a:r>
            <a:endParaRPr lang="en-US" sz="1050" dirty="0"/>
          </a:p>
        </p:txBody>
      </p:sp>
      <p:sp>
        <p:nvSpPr>
          <p:cNvPr id="21" name="Text 19"/>
          <p:cNvSpPr txBox="1"/>
          <p:nvPr/>
        </p:nvSpPr>
        <p:spPr>
          <a:xfrm>
            <a:off x="7498080" y="3474720"/>
            <a:ext cx="2377440" cy="685800"/>
          </a:xfrm>
          <a:prstGeom prst="rect">
            <a:avLst/>
          </a:prstGeom>
          <a:noFill/>
          <a:ln/>
        </p:spPr>
        <p:txBody>
          <a:bodyPr wrap="square" lIns="0" tIns="0" rIns="0" bIns="0" rtlCol="0" anchor="ctr"/>
          <a:lstStyle/>
          <a:p>
            <a:pPr indent="0" marL="0">
              <a:buNone/>
            </a:pPr>
            <a:r>
              <a:rPr lang="en-US" sz="2000" b="1" dirty="0">
                <a:solidFill>
                  <a:srgbClr val="10211D"/>
                </a:solidFill>
                <a:latin typeface="Calibri" pitchFamily="34" charset="0"/>
                <a:ea typeface="Calibri" pitchFamily="34" charset="-122"/>
                <a:cs typeface="Calibri" pitchFamily="34" charset="-120"/>
              </a:rPr>
              <a:t>€95</a:t>
            </a:r>
            <a:pPr indent="0" marL="0">
              <a:buNone/>
            </a:pPr>
            <a:r>
              <a:rPr lang="en-US" sz="1300" dirty="0">
                <a:solidFill>
                  <a:srgbClr val="526059"/>
                </a:solidFill>
                <a:latin typeface="Calibri" pitchFamily="34" charset="0"/>
                <a:ea typeface="Calibri" pitchFamily="34" charset="-122"/>
                <a:cs typeface="Calibri" pitchFamily="34" charset="-120"/>
              </a:rPr>
              <a:t>   ~17 min</a:t>
            </a:r>
            <a:endParaRPr lang="en-US" sz="2000" dirty="0"/>
          </a:p>
        </p:txBody>
      </p:sp>
      <p:sp>
        <p:nvSpPr>
          <p:cNvPr id="22" name="Text 20"/>
          <p:cNvSpPr txBox="1"/>
          <p:nvPr/>
        </p:nvSpPr>
        <p:spPr>
          <a:xfrm>
            <a:off x="2103120" y="4224528"/>
            <a:ext cx="7772400" cy="274320"/>
          </a:xfrm>
          <a:prstGeom prst="rect">
            <a:avLst/>
          </a:prstGeom>
          <a:noFill/>
          <a:ln/>
        </p:spPr>
        <p:txBody>
          <a:bodyPr wrap="square" lIns="0" tIns="0" rIns="0" bIns="0" rtlCol="0" anchor="ctr"/>
          <a:lstStyle/>
          <a:p>
            <a:pPr indent="0" marL="0">
              <a:buNone/>
            </a:pPr>
            <a:r>
              <a:rPr lang="en-US" sz="950" dirty="0">
                <a:solidFill>
                  <a:srgbClr val="526059"/>
                </a:solidFill>
                <a:latin typeface="Calibri" pitchFamily="34" charset="0"/>
                <a:ea typeface="Calibri" pitchFamily="34" charset="-122"/>
                <a:cs typeface="Calibri" pitchFamily="34" charset="-120"/>
              </a:rPr>
              <a:t>Hub / ground handling €8 (amber). Simplycity’s €27 per movement is derived from the pricing on the next slide at 12 movements/day.</a:t>
            </a:r>
            <a:endParaRPr lang="en-US" sz="950" dirty="0"/>
          </a:p>
        </p:txBody>
      </p:sp>
      <p:sp>
        <p:nvSpPr>
          <p:cNvPr id="23" name="Shape 21"/>
          <p:cNvSpPr/>
          <p:nvPr/>
        </p:nvSpPr>
        <p:spPr>
          <a:xfrm>
            <a:off x="640080" y="4663440"/>
            <a:ext cx="2556434" cy="960120"/>
          </a:xfrm>
          <a:prstGeom prst="roundRect">
            <a:avLst>
              <a:gd name="adj" fmla="val 6667"/>
            </a:avLst>
          </a:prstGeom>
          <a:solidFill>
            <a:srgbClr val="183A31"/>
          </a:solidFill>
          <a:ln/>
        </p:spPr>
      </p:sp>
      <p:sp>
        <p:nvSpPr>
          <p:cNvPr id="24" name="Text 22"/>
          <p:cNvSpPr txBox="1"/>
          <p:nvPr/>
        </p:nvSpPr>
        <p:spPr>
          <a:xfrm>
            <a:off x="822960" y="4736592"/>
            <a:ext cx="2190674" cy="502920"/>
          </a:xfrm>
          <a:prstGeom prst="rect">
            <a:avLst/>
          </a:prstGeom>
          <a:noFill/>
          <a:ln/>
        </p:spPr>
        <p:txBody>
          <a:bodyPr wrap="square" lIns="0" tIns="0" rIns="0" bIns="0" rtlCol="0" anchor="ctr"/>
          <a:lstStyle/>
          <a:p>
            <a:pPr indent="0" marL="0">
              <a:buNone/>
            </a:pPr>
            <a:r>
              <a:rPr lang="en-US" sz="2200" b="1" dirty="0">
                <a:solidFill>
                  <a:srgbClr val="C9FF4A"/>
                </a:solidFill>
                <a:latin typeface="Calibri" pitchFamily="34" charset="0"/>
                <a:ea typeface="Calibri" pitchFamily="34" charset="-122"/>
                <a:cs typeface="Calibri" pitchFamily="34" charset="-120"/>
              </a:rPr>
              <a:t>+€50</a:t>
            </a:r>
            <a:endParaRPr lang="en-US" sz="2200" dirty="0"/>
          </a:p>
        </p:txBody>
      </p:sp>
      <p:sp>
        <p:nvSpPr>
          <p:cNvPr id="25" name="Text 23"/>
          <p:cNvSpPr txBox="1"/>
          <p:nvPr/>
        </p:nvSpPr>
        <p:spPr>
          <a:xfrm>
            <a:off x="822960" y="5239512"/>
            <a:ext cx="2190674" cy="320040"/>
          </a:xfrm>
          <a:prstGeom prst="rect">
            <a:avLst/>
          </a:prstGeom>
          <a:noFill/>
          <a:ln/>
        </p:spPr>
        <p:txBody>
          <a:bodyPr wrap="square" lIns="0" tIns="0" rIns="0" bIns="0" rtlCol="0" anchor="ctr"/>
          <a:lstStyle/>
          <a:p>
            <a:pPr indent="0" marL="0">
              <a:buNone/>
            </a:pPr>
            <a:r>
              <a:rPr lang="en-US" sz="900" b="1" spc="100" kern="0" dirty="0">
                <a:solidFill>
                  <a:srgbClr val="C2CCC4"/>
                </a:solidFill>
                <a:latin typeface="Calibri" pitchFamily="34" charset="0"/>
                <a:ea typeface="Calibri" pitchFamily="34" charset="-122"/>
                <a:cs typeface="Calibri" pitchFamily="34" charset="-120"/>
              </a:rPr>
              <a:t>PREMIUM PER MOVEMENT</a:t>
            </a:r>
            <a:endParaRPr lang="en-US" sz="900" dirty="0"/>
          </a:p>
        </p:txBody>
      </p:sp>
      <p:sp>
        <p:nvSpPr>
          <p:cNvPr id="26" name="Shape 24"/>
          <p:cNvSpPr/>
          <p:nvPr/>
        </p:nvSpPr>
        <p:spPr>
          <a:xfrm>
            <a:off x="3425114" y="4663440"/>
            <a:ext cx="2556434" cy="960120"/>
          </a:xfrm>
          <a:prstGeom prst="roundRect">
            <a:avLst>
              <a:gd name="adj" fmla="val 6667"/>
            </a:avLst>
          </a:prstGeom>
          <a:solidFill>
            <a:srgbClr val="FFFFFF"/>
          </a:solidFill>
          <a:ln w="12700">
            <a:solidFill>
              <a:srgbClr val="D8D6CC"/>
            </a:solidFill>
            <a:prstDash val="solid"/>
          </a:ln>
        </p:spPr>
      </p:sp>
      <p:sp>
        <p:nvSpPr>
          <p:cNvPr id="27" name="Text 25"/>
          <p:cNvSpPr txBox="1"/>
          <p:nvPr/>
        </p:nvSpPr>
        <p:spPr>
          <a:xfrm>
            <a:off x="3607994" y="4736592"/>
            <a:ext cx="2190674" cy="502920"/>
          </a:xfrm>
          <a:prstGeom prst="rect">
            <a:avLst/>
          </a:prstGeom>
          <a:noFill/>
          <a:ln/>
        </p:spPr>
        <p:txBody>
          <a:bodyPr wrap="square" lIns="0" tIns="0" rIns="0" bIns="0" rtlCol="0" anchor="ctr"/>
          <a:lstStyle/>
          <a:p>
            <a:pPr indent="0" marL="0">
              <a:buNone/>
            </a:pPr>
            <a:r>
              <a:rPr lang="en-US" sz="2200" b="1" dirty="0">
                <a:solidFill>
                  <a:srgbClr val="10211D"/>
                </a:solidFill>
                <a:latin typeface="Calibri" pitchFamily="34" charset="0"/>
                <a:ea typeface="Calibri" pitchFamily="34" charset="-122"/>
                <a:cs typeface="Calibri" pitchFamily="34" charset="-120"/>
              </a:rPr>
              <a:t>28 min</a:t>
            </a:r>
            <a:endParaRPr lang="en-US" sz="2200" dirty="0"/>
          </a:p>
        </p:txBody>
      </p:sp>
      <p:sp>
        <p:nvSpPr>
          <p:cNvPr id="28" name="Text 26"/>
          <p:cNvSpPr txBox="1"/>
          <p:nvPr/>
        </p:nvSpPr>
        <p:spPr>
          <a:xfrm>
            <a:off x="3607994" y="5239512"/>
            <a:ext cx="2190674" cy="320040"/>
          </a:xfrm>
          <a:prstGeom prst="rect">
            <a:avLst/>
          </a:prstGeom>
          <a:noFill/>
          <a:ln/>
        </p:spPr>
        <p:txBody>
          <a:bodyPr wrap="square" lIns="0" tIns="0" rIns="0" bIns="0" rtlCol="0" anchor="ctr"/>
          <a:lstStyle/>
          <a:p>
            <a:pPr indent="0" marL="0">
              <a:buNone/>
            </a:pPr>
            <a:r>
              <a:rPr lang="en-US" sz="900" b="1" spc="100" kern="0" dirty="0">
                <a:solidFill>
                  <a:srgbClr val="526059"/>
                </a:solidFill>
                <a:latin typeface="Calibri" pitchFamily="34" charset="0"/>
                <a:ea typeface="Calibri" pitchFamily="34" charset="-122"/>
                <a:cs typeface="Calibri" pitchFamily="34" charset="-120"/>
              </a:rPr>
              <a:t>SAVED PER MOVEMENT</a:t>
            </a:r>
            <a:endParaRPr lang="en-US" sz="900" dirty="0"/>
          </a:p>
        </p:txBody>
      </p:sp>
      <p:sp>
        <p:nvSpPr>
          <p:cNvPr id="29" name="Shape 27"/>
          <p:cNvSpPr/>
          <p:nvPr/>
        </p:nvSpPr>
        <p:spPr>
          <a:xfrm>
            <a:off x="6210148" y="4663440"/>
            <a:ext cx="2556434" cy="960120"/>
          </a:xfrm>
          <a:prstGeom prst="roundRect">
            <a:avLst>
              <a:gd name="adj" fmla="val 6667"/>
            </a:avLst>
          </a:prstGeom>
          <a:solidFill>
            <a:srgbClr val="FFFFFF"/>
          </a:solidFill>
          <a:ln w="12700">
            <a:solidFill>
              <a:srgbClr val="D8D6CC"/>
            </a:solidFill>
            <a:prstDash val="solid"/>
          </a:ln>
        </p:spPr>
      </p:sp>
      <p:sp>
        <p:nvSpPr>
          <p:cNvPr id="30" name="Text 28"/>
          <p:cNvSpPr txBox="1"/>
          <p:nvPr/>
        </p:nvSpPr>
        <p:spPr>
          <a:xfrm>
            <a:off x="6393028" y="4736592"/>
            <a:ext cx="2190674" cy="502920"/>
          </a:xfrm>
          <a:prstGeom prst="rect">
            <a:avLst/>
          </a:prstGeom>
          <a:noFill/>
          <a:ln/>
        </p:spPr>
        <p:txBody>
          <a:bodyPr wrap="square" lIns="0" tIns="0" rIns="0" bIns="0" rtlCol="0" anchor="ctr"/>
          <a:lstStyle/>
          <a:p>
            <a:pPr indent="0" marL="0">
              <a:buNone/>
            </a:pPr>
            <a:r>
              <a:rPr lang="en-US" sz="2200" b="1" dirty="0">
                <a:solidFill>
                  <a:srgbClr val="10211D"/>
                </a:solidFill>
                <a:latin typeface="Calibri" pitchFamily="34" charset="0"/>
                <a:ea typeface="Calibri" pitchFamily="34" charset="-122"/>
                <a:cs typeface="Calibri" pitchFamily="34" charset="-120"/>
              </a:rPr>
              <a:t>€1.80</a:t>
            </a:r>
            <a:endParaRPr lang="en-US" sz="2200" dirty="0"/>
          </a:p>
        </p:txBody>
      </p:sp>
      <p:sp>
        <p:nvSpPr>
          <p:cNvPr id="31" name="Text 29"/>
          <p:cNvSpPr txBox="1"/>
          <p:nvPr/>
        </p:nvSpPr>
        <p:spPr>
          <a:xfrm>
            <a:off x="6393028" y="5239512"/>
            <a:ext cx="2190674" cy="320040"/>
          </a:xfrm>
          <a:prstGeom prst="rect">
            <a:avLst/>
          </a:prstGeom>
          <a:noFill/>
          <a:ln/>
        </p:spPr>
        <p:txBody>
          <a:bodyPr wrap="square" lIns="0" tIns="0" rIns="0" bIns="0" rtlCol="0" anchor="ctr"/>
          <a:lstStyle/>
          <a:p>
            <a:pPr indent="0" marL="0">
              <a:buNone/>
            </a:pPr>
            <a:r>
              <a:rPr lang="en-US" sz="900" b="1" spc="100" kern="0" dirty="0">
                <a:solidFill>
                  <a:srgbClr val="526059"/>
                </a:solidFill>
                <a:latin typeface="Calibri" pitchFamily="34" charset="0"/>
                <a:ea typeface="Calibri" pitchFamily="34" charset="-122"/>
                <a:cs typeface="Calibri" pitchFamily="34" charset="-120"/>
              </a:rPr>
              <a:t>PREMIUM PER MINUTE SAVED</a:t>
            </a:r>
            <a:endParaRPr lang="en-US" sz="900" dirty="0"/>
          </a:p>
        </p:txBody>
      </p:sp>
      <p:sp>
        <p:nvSpPr>
          <p:cNvPr id="32" name="Shape 30"/>
          <p:cNvSpPr/>
          <p:nvPr/>
        </p:nvSpPr>
        <p:spPr>
          <a:xfrm>
            <a:off x="8995181" y="4663440"/>
            <a:ext cx="2556434" cy="960120"/>
          </a:xfrm>
          <a:prstGeom prst="roundRect">
            <a:avLst>
              <a:gd name="adj" fmla="val 6667"/>
            </a:avLst>
          </a:prstGeom>
          <a:solidFill>
            <a:srgbClr val="FFFFFF"/>
          </a:solidFill>
          <a:ln w="12700">
            <a:solidFill>
              <a:srgbClr val="D8D6CC"/>
            </a:solidFill>
            <a:prstDash val="solid"/>
          </a:ln>
        </p:spPr>
      </p:sp>
      <p:sp>
        <p:nvSpPr>
          <p:cNvPr id="33" name="Text 31"/>
          <p:cNvSpPr txBox="1"/>
          <p:nvPr/>
        </p:nvSpPr>
        <p:spPr>
          <a:xfrm>
            <a:off x="9178061" y="4736592"/>
            <a:ext cx="2190674" cy="502920"/>
          </a:xfrm>
          <a:prstGeom prst="rect">
            <a:avLst/>
          </a:prstGeom>
          <a:noFill/>
          <a:ln/>
        </p:spPr>
        <p:txBody>
          <a:bodyPr wrap="square" lIns="0" tIns="0" rIns="0" bIns="0" rtlCol="0" anchor="ctr"/>
          <a:lstStyle/>
          <a:p>
            <a:pPr indent="0" marL="0">
              <a:buNone/>
            </a:pPr>
            <a:r>
              <a:rPr lang="en-US" sz="1600" b="1" dirty="0">
                <a:solidFill>
                  <a:srgbClr val="10211D"/>
                </a:solidFill>
                <a:latin typeface="Calibri" pitchFamily="34" charset="0"/>
                <a:ea typeface="Calibri" pitchFamily="34" charset="-122"/>
                <a:cs typeface="Calibri" pitchFamily="34" charset="-120"/>
              </a:rPr>
              <a:t>€35–60 / €40–90</a:t>
            </a:r>
            <a:endParaRPr lang="en-US" sz="1600" dirty="0"/>
          </a:p>
        </p:txBody>
      </p:sp>
      <p:sp>
        <p:nvSpPr>
          <p:cNvPr id="34" name="Text 32"/>
          <p:cNvSpPr txBox="1"/>
          <p:nvPr/>
        </p:nvSpPr>
        <p:spPr>
          <a:xfrm>
            <a:off x="9178061" y="5239512"/>
            <a:ext cx="2190674" cy="320040"/>
          </a:xfrm>
          <a:prstGeom prst="rect">
            <a:avLst/>
          </a:prstGeom>
          <a:noFill/>
          <a:ln/>
        </p:spPr>
        <p:txBody>
          <a:bodyPr wrap="square" lIns="0" tIns="0" rIns="0" bIns="0" rtlCol="0" anchor="ctr"/>
          <a:lstStyle/>
          <a:p>
            <a:pPr indent="0" marL="0">
              <a:buNone/>
            </a:pPr>
            <a:r>
              <a:rPr lang="en-US" sz="900" b="1" spc="100" kern="0" dirty="0">
                <a:solidFill>
                  <a:srgbClr val="526059"/>
                </a:solidFill>
                <a:latin typeface="Calibri" pitchFamily="34" charset="0"/>
                <a:ea typeface="Calibri" pitchFamily="34" charset="-122"/>
                <a:cs typeface="Calibri" pitchFamily="34" charset="-120"/>
              </a:rPr>
              <a:t>ROAD / OPERATOR HYPOTHESIS RANGES</a:t>
            </a:r>
            <a:endParaRPr lang="en-US" sz="900" dirty="0"/>
          </a:p>
        </p:txBody>
      </p:sp>
      <p:sp>
        <p:nvSpPr>
          <p:cNvPr id="35" name="Text 33"/>
          <p:cNvSpPr txBox="1"/>
          <p:nvPr/>
        </p:nvSpPr>
        <p:spPr>
          <a:xfrm>
            <a:off x="640080" y="5760720"/>
            <a:ext cx="10911535" cy="548640"/>
          </a:xfrm>
          <a:prstGeom prst="rect">
            <a:avLst/>
          </a:prstGeom>
          <a:noFill/>
          <a:ln/>
        </p:spPr>
        <p:txBody>
          <a:bodyPr wrap="square" lIns="0" tIns="0" rIns="0" bIns="0" rtlCol="0" anchor="t"/>
          <a:lstStyle/>
          <a:p>
            <a:pPr indent="0" marL="0">
              <a:lnSpc>
                <a:spcPct val="120000"/>
              </a:lnSpc>
              <a:buNone/>
            </a:pPr>
            <a:r>
              <a:rPr lang="en-US" sz="1200" b="1" dirty="0">
                <a:solidFill>
                  <a:srgbClr val="10211D"/>
                </a:solidFill>
                <a:latin typeface="Calibri" pitchFamily="34" charset="0"/>
                <a:ea typeface="Calibri" pitchFamily="34" charset="-122"/>
                <a:cs typeface="Calibri" pitchFamily="34" charset="-120"/>
              </a:rPr>
              <a:t>The real question: </a:t>
            </a:r>
            <a:pPr indent="0" marL="0">
              <a:lnSpc>
                <a:spcPct val="120000"/>
              </a:lnSpc>
              <a:buNone/>
            </a:pPr>
            <a:r>
              <a:rPr lang="en-US" sz="1200" dirty="0">
                <a:solidFill>
                  <a:srgbClr val="526059"/>
                </a:solidFill>
                <a:latin typeface="Calibri" pitchFamily="34" charset="0"/>
                <a:ea typeface="Calibri" pitchFamily="34" charset="-122"/>
                <a:cs typeface="Calibri" pitchFamily="34" charset="-120"/>
              </a:rPr>
              <a:t>air will probably cost more per movement than road. The business stands only if, for the samples that need it, the time saved and the reliability are worth the premium. That is the first thing the pilot must measure.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09</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SIMPLYCITY UNIT ECONOMICS</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10</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One mature corridor, city pays €0.</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Illustrative pricing hypothesis, to validate with the first care partner and operator.</a:t>
            </a:r>
            <a:endParaRPr lang="en-US" sz="13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40080" y="2331720"/>
          <a:ext cx="6675120" cy="914400"/>
        </p:xfrm>
        <a:graphic>
          <a:graphicData uri="http://schemas.openxmlformats.org/drawingml/2006/table">
            <a:tbl>
              <a:tblPr/>
              <a:tblGrid>
                <a:gridCol w="2286000"/>
                <a:gridCol w="2286000"/>
                <a:gridCol w="2103120"/>
              </a:tblGrid>
              <a:tr h="457200">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Revenue line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Hypothesis</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Who pays</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r>
              <a:tr h="45720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Corridor setup</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€60,000 one-time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Care sponsor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45720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Mission orchestration</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€9 per mission</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Care provider / operator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Platform (Flow + Trust)</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€5,500 per corridor / month</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Care provider / operator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45720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Integration retainer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B85A3E"/>
                          </a:solidFill>
                          <a:latin typeface="Calibri" pitchFamily="34" charset="0"/>
                          <a:ea typeface="Calibri" pitchFamily="34" charset="-122"/>
                          <a:cs typeface="Calibri" pitchFamily="34" charset="-120"/>
                        </a:rPr>
                        <a:t>€18,000 per partner / year — upside, excluded from the €98k base case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OEM / operator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526059"/>
                          </a:solidFill>
                          <a:latin typeface="Calibri" pitchFamily="34" charset="0"/>
                          <a:ea typeface="Calibri" pitchFamily="34" charset="-122"/>
                          <a:cs typeface="Calibri" pitchFamily="34" charset="-120"/>
                        </a:rPr>
                        <a:t>Impact / governance reporting</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526059"/>
                          </a:solidFill>
                          <a:latin typeface="Calibri" pitchFamily="34" charset="0"/>
                          <a:ea typeface="Calibri" pitchFamily="34" charset="-122"/>
                          <a:cs typeface="Calibri" pitchFamily="34" charset="-120"/>
                        </a:rPr>
                        <a:t>€24,000 per corridor / year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b="1" dirty="0">
                          <a:solidFill>
                            <a:srgbClr val="B85A3E"/>
                          </a:solidFill>
                          <a:latin typeface="Calibri" pitchFamily="34" charset="0"/>
                          <a:ea typeface="Calibri" pitchFamily="34" charset="-122"/>
                          <a:cs typeface="Calibri" pitchFamily="34" charset="-120"/>
                        </a:rPr>
                        <a:t>Authority: excluded from base case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bl>
          </a:graphicData>
        </a:graphic>
      </p:graphicFrame>
      <p:sp>
        <p:nvSpPr>
          <p:cNvPr id="11" name="Text 8"/>
          <p:cNvSpPr txBox="1"/>
          <p:nvPr/>
        </p:nvSpPr>
        <p:spPr>
          <a:xfrm>
            <a:off x="640080" y="5257800"/>
            <a:ext cx="6675120" cy="457200"/>
          </a:xfrm>
          <a:prstGeom prst="rect">
            <a:avLst/>
          </a:prstGeom>
          <a:noFill/>
          <a:ln/>
        </p:spPr>
        <p:txBody>
          <a:bodyPr wrap="square" lIns="0" tIns="0" rIns="0" bIns="0" rtlCol="0" anchor="t"/>
          <a:lstStyle/>
          <a:p>
            <a:pPr indent="0" marL="0">
              <a:buNone/>
            </a:pPr>
            <a:r>
              <a:rPr lang="en-US" sz="1050" dirty="0">
                <a:solidFill>
                  <a:srgbClr val="526059"/>
                </a:solidFill>
                <a:latin typeface="Calibri" pitchFamily="34" charset="0"/>
                <a:ea typeface="Calibri" pitchFamily="34" charset="-122"/>
                <a:cs typeface="Calibri" pitchFamily="34" charset="-120"/>
              </a:rPr>
              <a:t>Direct cost per corridor: €0.60 per mission (cloud, messaging, support) + €2,500 per month (monitoring, hub liaison).</a:t>
            </a:r>
            <a:endParaRPr lang="en-US" sz="1050" dirty="0"/>
          </a:p>
        </p:txBody>
      </p:sp>
      <p:sp>
        <p:nvSpPr>
          <p:cNvPr id="12" name="Text 9"/>
          <p:cNvSpPr txBox="1"/>
          <p:nvPr/>
        </p:nvSpPr>
        <p:spPr>
          <a:xfrm>
            <a:off x="640080" y="5669280"/>
            <a:ext cx="6675120" cy="365760"/>
          </a:xfrm>
          <a:prstGeom prst="rect">
            <a:avLst/>
          </a:prstGeom>
          <a:noFill/>
          <a:ln/>
        </p:spPr>
        <p:txBody>
          <a:bodyPr wrap="square" lIns="0" tIns="0" rIns="0" bIns="0" rtlCol="0" anchor="t"/>
          <a:lstStyle/>
          <a:p>
            <a:pPr indent="0" marL="0">
              <a:buNone/>
            </a:pPr>
            <a:r>
              <a:rPr lang="en-US" sz="1050" dirty="0">
                <a:solidFill>
                  <a:srgbClr val="526059"/>
                </a:solidFill>
                <a:latin typeface="Calibri" pitchFamily="34" charset="0"/>
                <a:ea typeface="Calibri" pitchFamily="34" charset="-122"/>
                <a:cs typeface="Calibri" pitchFamily="34" charset="-120"/>
              </a:rPr>
              <a:t>Assumes 12 movements/day × 300 days = 3,600 movements per corridor per year.</a:t>
            </a:r>
            <a:endParaRPr lang="en-US" sz="1050" dirty="0"/>
          </a:p>
        </p:txBody>
      </p:sp>
      <p:sp>
        <p:nvSpPr>
          <p:cNvPr id="13" name="Shape 10"/>
          <p:cNvSpPr/>
          <p:nvPr/>
        </p:nvSpPr>
        <p:spPr>
          <a:xfrm>
            <a:off x="7635240" y="2331720"/>
            <a:ext cx="1843888" cy="1417320"/>
          </a:xfrm>
          <a:prstGeom prst="roundRect">
            <a:avLst>
              <a:gd name="adj" fmla="val 4516"/>
            </a:avLst>
          </a:prstGeom>
          <a:solidFill>
            <a:srgbClr val="183A31"/>
          </a:solidFill>
          <a:ln/>
        </p:spPr>
      </p:sp>
      <p:sp>
        <p:nvSpPr>
          <p:cNvPr id="14" name="Text 11"/>
          <p:cNvSpPr txBox="1"/>
          <p:nvPr/>
        </p:nvSpPr>
        <p:spPr>
          <a:xfrm>
            <a:off x="7863840" y="2496312"/>
            <a:ext cx="1386688" cy="685800"/>
          </a:xfrm>
          <a:prstGeom prst="rect">
            <a:avLst/>
          </a:prstGeom>
          <a:noFill/>
          <a:ln/>
        </p:spPr>
        <p:txBody>
          <a:bodyPr wrap="square" lIns="0" tIns="0" rIns="0" bIns="0" rtlCol="0" anchor="ctr"/>
          <a:lstStyle/>
          <a:p>
            <a:pPr indent="0" marL="0">
              <a:buNone/>
            </a:pPr>
            <a:r>
              <a:rPr lang="en-US" sz="3200" b="1" dirty="0">
                <a:solidFill>
                  <a:srgbClr val="C9FF4A"/>
                </a:solidFill>
                <a:latin typeface="Calibri" pitchFamily="34" charset="0"/>
                <a:ea typeface="Calibri" pitchFamily="34" charset="-122"/>
                <a:cs typeface="Calibri" pitchFamily="34" charset="-120"/>
              </a:rPr>
              <a:t>€98k</a:t>
            </a:r>
            <a:endParaRPr lang="en-US" sz="3200" dirty="0"/>
          </a:p>
        </p:txBody>
      </p:sp>
      <p:sp>
        <p:nvSpPr>
          <p:cNvPr id="15" name="Text 12"/>
          <p:cNvSpPr txBox="1"/>
          <p:nvPr/>
        </p:nvSpPr>
        <p:spPr>
          <a:xfrm>
            <a:off x="7863840" y="3200400"/>
            <a:ext cx="1386688" cy="457200"/>
          </a:xfrm>
          <a:prstGeom prst="rect">
            <a:avLst/>
          </a:prstGeom>
          <a:noFill/>
          <a:ln/>
        </p:spPr>
        <p:txBody>
          <a:bodyPr wrap="square" lIns="0" tIns="0" rIns="0" bIns="0" rtlCol="0" anchor="t"/>
          <a:lstStyle/>
          <a:p>
            <a:pPr indent="0" marL="0">
              <a:buNone/>
            </a:pPr>
            <a:r>
              <a:rPr lang="en-US" sz="1100" dirty="0">
                <a:solidFill>
                  <a:srgbClr val="C2CCC4"/>
                </a:solidFill>
                <a:latin typeface="Calibri" pitchFamily="34" charset="0"/>
                <a:ea typeface="Calibri" pitchFamily="34" charset="-122"/>
                <a:cs typeface="Calibri" pitchFamily="34" charset="-120"/>
              </a:rPr>
              <a:t>recurring revenue / corridor / year</a:t>
            </a:r>
            <a:endParaRPr lang="en-US" sz="1100" dirty="0"/>
          </a:p>
        </p:txBody>
      </p:sp>
      <p:sp>
        <p:nvSpPr>
          <p:cNvPr id="16" name="Shape 13"/>
          <p:cNvSpPr/>
          <p:nvPr/>
        </p:nvSpPr>
        <p:spPr>
          <a:xfrm>
            <a:off x="9707728" y="2331720"/>
            <a:ext cx="1843888" cy="1417320"/>
          </a:xfrm>
          <a:prstGeom prst="roundRect">
            <a:avLst>
              <a:gd name="adj" fmla="val 4516"/>
            </a:avLst>
          </a:prstGeom>
          <a:solidFill>
            <a:srgbClr val="FFFFFF"/>
          </a:solidFill>
          <a:ln w="12700">
            <a:solidFill>
              <a:srgbClr val="D8D6CC"/>
            </a:solidFill>
            <a:prstDash val="solid"/>
          </a:ln>
        </p:spPr>
      </p:sp>
      <p:sp>
        <p:nvSpPr>
          <p:cNvPr id="17" name="Text 14"/>
          <p:cNvSpPr txBox="1"/>
          <p:nvPr/>
        </p:nvSpPr>
        <p:spPr>
          <a:xfrm>
            <a:off x="9936328" y="2496312"/>
            <a:ext cx="1386688" cy="685800"/>
          </a:xfrm>
          <a:prstGeom prst="rect">
            <a:avLst/>
          </a:prstGeom>
          <a:noFill/>
          <a:ln/>
        </p:spPr>
        <p:txBody>
          <a:bodyPr wrap="square" lIns="0" tIns="0" rIns="0" bIns="0" rtlCol="0" anchor="ctr"/>
          <a:lstStyle/>
          <a:p>
            <a:pPr indent="0" marL="0">
              <a:buNone/>
            </a:pPr>
            <a:r>
              <a:rPr lang="en-US" sz="3200" b="1" dirty="0">
                <a:solidFill>
                  <a:srgbClr val="10211D"/>
                </a:solidFill>
                <a:latin typeface="Calibri" pitchFamily="34" charset="0"/>
                <a:ea typeface="Calibri" pitchFamily="34" charset="-122"/>
                <a:cs typeface="Calibri" pitchFamily="34" charset="-120"/>
              </a:rPr>
              <a:t>€66k</a:t>
            </a:r>
            <a:endParaRPr lang="en-US" sz="3200" dirty="0"/>
          </a:p>
        </p:txBody>
      </p:sp>
      <p:sp>
        <p:nvSpPr>
          <p:cNvPr id="18" name="Text 15"/>
          <p:cNvSpPr txBox="1"/>
          <p:nvPr/>
        </p:nvSpPr>
        <p:spPr>
          <a:xfrm>
            <a:off x="9936328" y="3200400"/>
            <a:ext cx="1386688" cy="45720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contribution / corridor / year</a:t>
            </a:r>
            <a:endParaRPr lang="en-US" sz="1100" dirty="0"/>
          </a:p>
        </p:txBody>
      </p:sp>
      <p:sp>
        <p:nvSpPr>
          <p:cNvPr id="19" name="Shape 16"/>
          <p:cNvSpPr/>
          <p:nvPr/>
        </p:nvSpPr>
        <p:spPr>
          <a:xfrm>
            <a:off x="7635240" y="3931920"/>
            <a:ext cx="1843888" cy="1417320"/>
          </a:xfrm>
          <a:prstGeom prst="roundRect">
            <a:avLst>
              <a:gd name="adj" fmla="val 4516"/>
            </a:avLst>
          </a:prstGeom>
          <a:solidFill>
            <a:srgbClr val="FFFFFF"/>
          </a:solidFill>
          <a:ln w="12700">
            <a:solidFill>
              <a:srgbClr val="D8D6CC"/>
            </a:solidFill>
            <a:prstDash val="solid"/>
          </a:ln>
        </p:spPr>
      </p:sp>
      <p:sp>
        <p:nvSpPr>
          <p:cNvPr id="20" name="Text 17"/>
          <p:cNvSpPr txBox="1"/>
          <p:nvPr/>
        </p:nvSpPr>
        <p:spPr>
          <a:xfrm>
            <a:off x="7863840" y="4096512"/>
            <a:ext cx="1386688" cy="685800"/>
          </a:xfrm>
          <a:prstGeom prst="rect">
            <a:avLst/>
          </a:prstGeom>
          <a:noFill/>
          <a:ln/>
        </p:spPr>
        <p:txBody>
          <a:bodyPr wrap="square" lIns="0" tIns="0" rIns="0" bIns="0" rtlCol="0" anchor="ctr"/>
          <a:lstStyle/>
          <a:p>
            <a:pPr indent="0" marL="0">
              <a:buNone/>
            </a:pPr>
            <a:r>
              <a:rPr lang="en-US" sz="3200" b="1" dirty="0">
                <a:solidFill>
                  <a:srgbClr val="10211D"/>
                </a:solidFill>
                <a:latin typeface="Calibri" pitchFamily="34" charset="0"/>
                <a:ea typeface="Calibri" pitchFamily="34" charset="-122"/>
                <a:cs typeface="Calibri" pitchFamily="34" charset="-120"/>
              </a:rPr>
              <a:t>67%</a:t>
            </a:r>
            <a:endParaRPr lang="en-US" sz="3200" dirty="0"/>
          </a:p>
        </p:txBody>
      </p:sp>
      <p:sp>
        <p:nvSpPr>
          <p:cNvPr id="21" name="Text 18"/>
          <p:cNvSpPr txBox="1"/>
          <p:nvPr/>
        </p:nvSpPr>
        <p:spPr>
          <a:xfrm>
            <a:off x="7863840" y="4800600"/>
            <a:ext cx="1386688" cy="45720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gross margin on recurring revenue</a:t>
            </a:r>
            <a:endParaRPr lang="en-US" sz="1100" dirty="0"/>
          </a:p>
        </p:txBody>
      </p:sp>
      <p:sp>
        <p:nvSpPr>
          <p:cNvPr id="22" name="Shape 19"/>
          <p:cNvSpPr/>
          <p:nvPr/>
        </p:nvSpPr>
        <p:spPr>
          <a:xfrm>
            <a:off x="9707728" y="3931920"/>
            <a:ext cx="1843888" cy="1417320"/>
          </a:xfrm>
          <a:prstGeom prst="roundRect">
            <a:avLst>
              <a:gd name="adj" fmla="val 4516"/>
            </a:avLst>
          </a:prstGeom>
          <a:solidFill>
            <a:srgbClr val="FFFFFF"/>
          </a:solidFill>
          <a:ln w="12700">
            <a:solidFill>
              <a:srgbClr val="D8D6CC"/>
            </a:solidFill>
            <a:prstDash val="solid"/>
          </a:ln>
        </p:spPr>
      </p:sp>
      <p:sp>
        <p:nvSpPr>
          <p:cNvPr id="23" name="Text 20"/>
          <p:cNvSpPr txBox="1"/>
          <p:nvPr/>
        </p:nvSpPr>
        <p:spPr>
          <a:xfrm>
            <a:off x="9936328" y="4096512"/>
            <a:ext cx="1386688" cy="685800"/>
          </a:xfrm>
          <a:prstGeom prst="rect">
            <a:avLst/>
          </a:prstGeom>
          <a:noFill/>
          <a:ln/>
        </p:spPr>
        <p:txBody>
          <a:bodyPr wrap="square" lIns="0" tIns="0" rIns="0" bIns="0" rtlCol="0" anchor="ctr"/>
          <a:lstStyle/>
          <a:p>
            <a:pPr indent="0" marL="0">
              <a:buNone/>
            </a:pPr>
            <a:r>
              <a:rPr lang="en-US" sz="3200" b="1" dirty="0">
                <a:solidFill>
                  <a:srgbClr val="10211D"/>
                </a:solidFill>
                <a:latin typeface="Calibri" pitchFamily="34" charset="0"/>
                <a:ea typeface="Calibri" pitchFamily="34" charset="-122"/>
                <a:cs typeface="Calibri" pitchFamily="34" charset="-120"/>
              </a:rPr>
              <a:t>€27</a:t>
            </a:r>
            <a:endParaRPr lang="en-US" sz="3200" dirty="0"/>
          </a:p>
        </p:txBody>
      </p:sp>
      <p:sp>
        <p:nvSpPr>
          <p:cNvPr id="24" name="Text 21"/>
          <p:cNvSpPr txBox="1"/>
          <p:nvPr/>
        </p:nvSpPr>
        <p:spPr>
          <a:xfrm>
            <a:off x="9936328" y="4800600"/>
            <a:ext cx="1386688" cy="45720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Simplycity revenue per movement</a:t>
            </a:r>
            <a:endParaRPr lang="en-US" sz="1100" dirty="0"/>
          </a:p>
        </p:txBody>
      </p:sp>
      <p:sp>
        <p:nvSpPr>
          <p:cNvPr id="25" name="Text 22"/>
          <p:cNvSpPr txBox="1"/>
          <p:nvPr/>
        </p:nvSpPr>
        <p:spPr>
          <a:xfrm>
            <a:off x="7635240" y="5577840"/>
            <a:ext cx="3916375" cy="640080"/>
          </a:xfrm>
          <a:prstGeom prst="rect">
            <a:avLst/>
          </a:prstGeom>
          <a:noFill/>
          <a:ln/>
        </p:spPr>
        <p:txBody>
          <a:bodyPr wrap="square" lIns="0" tIns="0" rIns="0" bIns="0" rtlCol="0" anchor="t"/>
          <a:lstStyle/>
          <a:p>
            <a:pPr indent="0" marL="0">
              <a:buNone/>
            </a:pPr>
            <a:r>
              <a:rPr lang="en-US" sz="1050" i="1" dirty="0">
                <a:solidFill>
                  <a:srgbClr val="526059"/>
                </a:solidFill>
                <a:latin typeface="Calibri" pitchFamily="34" charset="0"/>
                <a:ea typeface="Calibri" pitchFamily="34" charset="-122"/>
                <a:cs typeface="Calibri" pitchFamily="34" charset="-120"/>
              </a:rPr>
              <a:t>No aircraft resale, fleet margin or unvalidated volume curve assumed. Adding city reporting as upside lifts a corridor to €122k.</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C9FF4A"/>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10211D"/>
                </a:solidFill>
                <a:latin typeface="Calibri" pitchFamily="34" charset="0"/>
                <a:ea typeface="Calibri" pitchFamily="34" charset="-122"/>
                <a:cs typeface="Calibri" pitchFamily="34" charset="-120"/>
              </a:rPr>
              <a:t>10</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CFE0D6"/>
                </a:solidFill>
                <a:latin typeface="Calibri" pitchFamily="34" charset="0"/>
                <a:ea typeface="Calibri" pitchFamily="34" charset="-122"/>
                <a:cs typeface="Calibri" pitchFamily="34" charset="-120"/>
              </a:rPr>
              <a:t>SCALE ECONOMICS</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7FA98F"/>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7FA98F"/>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7FA98F"/>
                </a:solidFill>
                <a:latin typeface="Calibri" pitchFamily="34" charset="0"/>
                <a:ea typeface="Calibri" pitchFamily="34" charset="-122"/>
                <a:cs typeface="Calibri" pitchFamily="34" charset="-120"/>
              </a:rPr>
              <a:t>11</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F0EEE6"/>
                </a:solidFill>
                <a:latin typeface="Calibri" pitchFamily="34" charset="0"/>
                <a:ea typeface="Calibri" pitchFamily="34" charset="-122"/>
                <a:cs typeface="Calibri" pitchFamily="34" charset="-120"/>
              </a:rPr>
              <a:t>Utilisation is the lever. The network is the business.</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C2CCC4"/>
                </a:solidFill>
                <a:latin typeface="Calibri" pitchFamily="34" charset="0"/>
                <a:ea typeface="Calibri" pitchFamily="34" charset="-122"/>
                <a:cs typeface="Calibri" pitchFamily="34" charset="-120"/>
              </a:rPr>
              <a:t>Same pricing as the previous slide; the city still pays €0. Break-even uses today’s lean fixed cost (€705k/yr), so read it as a lower bound.</a:t>
            </a:r>
            <a:endParaRPr lang="en-US" sz="13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40080" y="2468880"/>
          <a:ext cx="10911535" cy="914400"/>
        </p:xfrm>
        <a:graphic>
          <a:graphicData uri="http://schemas.openxmlformats.org/drawingml/2006/table">
            <a:tbl>
              <a:tblPr/>
              <a:tblGrid>
                <a:gridCol w="2377440"/>
                <a:gridCol w="2011680"/>
                <a:gridCol w="1463040"/>
                <a:gridCol w="1737360"/>
                <a:gridCol w="1645920"/>
                <a:gridCol w="1676095"/>
              </a:tblGrid>
              <a:tr h="548640">
                <a:tc>
                  <a:txBody>
                    <a:bodyPr/>
                    <a:lstStyle/>
                    <a:p>
                      <a:pPr algn="l" indent="0" marL="0">
                        <a:buNone/>
                      </a:pPr>
                      <a:r>
                        <a:rPr lang="en-US" sz="1050" b="1" dirty="0">
                          <a:solidFill>
                            <a:srgbClr val="C9FF4A"/>
                          </a:solidFill>
                          <a:latin typeface="Calibri" pitchFamily="34" charset="0"/>
                          <a:ea typeface="Calibri" pitchFamily="34" charset="-122"/>
                          <a:cs typeface="Calibri" pitchFamily="34" charset="-120"/>
                        </a:rPr>
                        <a:t>Movements / corridor / day</a:t>
                      </a:r>
                      <a:endParaRPr lang="en-US" sz="105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2281F"/>
                    </a:solidFill>
                  </a:tcPr>
                </a:tc>
                <a:tc>
                  <a:txBody>
                    <a:bodyPr/>
                    <a:lstStyle/>
                    <a:p>
                      <a:pPr algn="ctr" indent="0" marL="0">
                        <a:buNone/>
                      </a:pPr>
                      <a:r>
                        <a:rPr lang="en-US" sz="1050" b="1" dirty="0">
                          <a:solidFill>
                            <a:srgbClr val="C9FF4A"/>
                          </a:solidFill>
                          <a:latin typeface="Calibri" pitchFamily="34" charset="0"/>
                          <a:ea typeface="Calibri" pitchFamily="34" charset="-122"/>
                          <a:cs typeface="Calibri" pitchFamily="34" charset="-120"/>
                        </a:rPr>
                        <a:t>Recurring revenue / corridor</a:t>
                      </a:r>
                      <a:endParaRPr lang="en-US" sz="105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2281F"/>
                    </a:solidFill>
                  </a:tcPr>
                </a:tc>
                <a:tc>
                  <a:txBody>
                    <a:bodyPr/>
                    <a:lstStyle/>
                    <a:p>
                      <a:pPr algn="ctr" indent="0" marL="0">
                        <a:buNone/>
                      </a:pPr>
                      <a:r>
                        <a:rPr lang="en-US" sz="1050" b="1" dirty="0">
                          <a:solidFill>
                            <a:srgbClr val="C9FF4A"/>
                          </a:solidFill>
                          <a:latin typeface="Calibri" pitchFamily="34" charset="0"/>
                          <a:ea typeface="Calibri" pitchFamily="34" charset="-122"/>
                          <a:cs typeface="Calibri" pitchFamily="34" charset="-120"/>
                        </a:rPr>
                        <a:t>Gross margin</a:t>
                      </a:r>
                      <a:endParaRPr lang="en-US" sz="105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2281F"/>
                    </a:solidFill>
                  </a:tcPr>
                </a:tc>
                <a:tc>
                  <a:txBody>
                    <a:bodyPr/>
                    <a:lstStyle/>
                    <a:p>
                      <a:pPr algn="ctr" indent="0" marL="0">
                        <a:buNone/>
                      </a:pPr>
                      <a:r>
                        <a:rPr lang="en-US" sz="1050" b="1" dirty="0">
                          <a:solidFill>
                            <a:srgbClr val="C9FF4A"/>
                          </a:solidFill>
                          <a:latin typeface="Calibri" pitchFamily="34" charset="0"/>
                          <a:ea typeface="Calibri" pitchFamily="34" charset="-122"/>
                          <a:cs typeface="Calibri" pitchFamily="34" charset="-120"/>
                        </a:rPr>
                        <a:t>Corridors to break even</a:t>
                      </a:r>
                      <a:endParaRPr lang="en-US" sz="105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2281F"/>
                    </a:solidFill>
                  </a:tcPr>
                </a:tc>
                <a:tc>
                  <a:txBody>
                    <a:bodyPr/>
                    <a:lstStyle/>
                    <a:p>
                      <a:pPr algn="ctr" indent="0" marL="0">
                        <a:buNone/>
                      </a:pPr>
                      <a:r>
                        <a:rPr lang="en-US" sz="1050" b="1" dirty="0">
                          <a:solidFill>
                            <a:srgbClr val="C9FF4A"/>
                          </a:solidFill>
                          <a:latin typeface="Calibri" pitchFamily="34" charset="0"/>
                          <a:ea typeface="Calibri" pitchFamily="34" charset="-122"/>
                          <a:cs typeface="Calibri" pitchFamily="34" charset="-120"/>
                        </a:rPr>
                        <a:t>Corridors to €1m ARR</a:t>
                      </a:r>
                      <a:endParaRPr lang="en-US" sz="105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2281F"/>
                    </a:solidFill>
                  </a:tcPr>
                </a:tc>
                <a:tc>
                  <a:txBody>
                    <a:bodyPr/>
                    <a:lstStyle/>
                    <a:p>
                      <a:pPr algn="ctr" indent="0" marL="0">
                        <a:buNone/>
                      </a:pPr>
                      <a:r>
                        <a:rPr lang="en-US" sz="1050" b="1" dirty="0">
                          <a:solidFill>
                            <a:srgbClr val="C9FF4A"/>
                          </a:solidFill>
                          <a:latin typeface="Calibri" pitchFamily="34" charset="0"/>
                          <a:ea typeface="Calibri" pitchFamily="34" charset="-122"/>
                          <a:cs typeface="Calibri" pitchFamily="34" charset="-120"/>
                        </a:rPr>
                        <a:t>Corridors to €5m ARR</a:t>
                      </a:r>
                      <a:endParaRPr lang="en-US" sz="105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2281F"/>
                    </a:solidFill>
                  </a:tcPr>
                </a:tc>
              </a:tr>
              <a:tr h="502920">
                <a:tc>
                  <a:txBody>
                    <a:bodyPr/>
                    <a:lstStyle/>
                    <a:p>
                      <a:pPr algn="l" indent="0" marL="0">
                        <a:buNone/>
                      </a:pPr>
                      <a:r>
                        <a:rPr lang="en-US" sz="1300" b="1" dirty="0">
                          <a:solidFill>
                            <a:srgbClr val="F0EEE6"/>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€82k</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62%</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14</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61</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r>
              <a:tr h="502920">
                <a:tc>
                  <a:txBody>
                    <a:bodyPr/>
                    <a:lstStyle/>
                    <a:p>
                      <a:pPr algn="l" indent="0" marL="0">
                        <a:buNone/>
                      </a:pPr>
                      <a:r>
                        <a:rPr lang="en-US" sz="1300" b="1" dirty="0">
                          <a:solidFill>
                            <a:srgbClr val="10211D"/>
                          </a:solidFill>
                          <a:latin typeface="Calibri" pitchFamily="34" charset="0"/>
                          <a:ea typeface="Calibri" pitchFamily="34" charset="-122"/>
                          <a:cs typeface="Calibri" pitchFamily="34" charset="-120"/>
                        </a:rPr>
                        <a:t>12  (base case)</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C9FF4A"/>
                    </a:solidFill>
                  </a:tcPr>
                </a:tc>
                <a:tc>
                  <a:txBody>
                    <a:bodyPr/>
                    <a:lstStyle/>
                    <a:p>
                      <a:pPr algn="ctr" indent="0" marL="0">
                        <a:buNone/>
                      </a:pPr>
                      <a:r>
                        <a:rPr lang="en-US" sz="1300" b="1" dirty="0">
                          <a:solidFill>
                            <a:srgbClr val="10211D"/>
                          </a:solidFill>
                          <a:latin typeface="Calibri" pitchFamily="34" charset="0"/>
                          <a:ea typeface="Calibri" pitchFamily="34" charset="-122"/>
                          <a:cs typeface="Calibri" pitchFamily="34" charset="-120"/>
                        </a:rPr>
                        <a:t>€98k</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C9FF4A"/>
                    </a:solidFill>
                  </a:tcPr>
                </a:tc>
                <a:tc>
                  <a:txBody>
                    <a:bodyPr/>
                    <a:lstStyle/>
                    <a:p>
                      <a:pPr algn="ctr" indent="0" marL="0">
                        <a:buNone/>
                      </a:pPr>
                      <a:r>
                        <a:rPr lang="en-US" sz="1300" b="1" dirty="0">
                          <a:solidFill>
                            <a:srgbClr val="10211D"/>
                          </a:solidFill>
                          <a:latin typeface="Calibri" pitchFamily="34" charset="0"/>
                          <a:ea typeface="Calibri" pitchFamily="34" charset="-122"/>
                          <a:cs typeface="Calibri" pitchFamily="34" charset="-120"/>
                        </a:rPr>
                        <a:t>67%</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C9FF4A"/>
                    </a:solidFill>
                  </a:tcPr>
                </a:tc>
                <a:tc>
                  <a:txBody>
                    <a:bodyPr/>
                    <a:lstStyle/>
                    <a:p>
                      <a:pPr algn="ctr" indent="0" marL="0">
                        <a:buNone/>
                      </a:pPr>
                      <a:r>
                        <a:rPr lang="en-US" sz="1300" b="1" dirty="0">
                          <a:solidFill>
                            <a:srgbClr val="10211D"/>
                          </a:solidFill>
                          <a:latin typeface="Calibri" pitchFamily="34" charset="0"/>
                          <a:ea typeface="Calibri" pitchFamily="34" charset="-122"/>
                          <a:cs typeface="Calibri" pitchFamily="34" charset="-120"/>
                        </a:rPr>
                        <a:t>11</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C9FF4A"/>
                    </a:solidFill>
                  </a:tcPr>
                </a:tc>
                <a:tc>
                  <a:txBody>
                    <a:bodyPr/>
                    <a:lstStyle/>
                    <a:p>
                      <a:pPr algn="ctr" indent="0" marL="0">
                        <a:buNone/>
                      </a:pPr>
                      <a:r>
                        <a:rPr lang="en-US" sz="1300" b="1" dirty="0">
                          <a:solidFill>
                            <a:srgbClr val="10211D"/>
                          </a:solidFill>
                          <a:latin typeface="Calibri" pitchFamily="34" charset="0"/>
                          <a:ea typeface="Calibri" pitchFamily="34" charset="-122"/>
                          <a:cs typeface="Calibri" pitchFamily="34" charset="-120"/>
                        </a:rPr>
                        <a:t>11</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C9FF4A"/>
                    </a:solidFill>
                  </a:tcPr>
                </a:tc>
                <a:tc>
                  <a:txBody>
                    <a:bodyPr/>
                    <a:lstStyle/>
                    <a:p>
                      <a:pPr algn="ctr" indent="0" marL="0">
                        <a:buNone/>
                      </a:pPr>
                      <a:r>
                        <a:rPr lang="en-US" sz="1300" b="1" dirty="0">
                          <a:solidFill>
                            <a:srgbClr val="10211D"/>
                          </a:solidFill>
                          <a:latin typeface="Calibri" pitchFamily="34" charset="0"/>
                          <a:ea typeface="Calibri" pitchFamily="34" charset="-122"/>
                          <a:cs typeface="Calibri" pitchFamily="34" charset="-120"/>
                        </a:rPr>
                        <a:t>51</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C9FF4A"/>
                    </a:solidFill>
                  </a:tcPr>
                </a:tc>
              </a:tr>
              <a:tr h="502920">
                <a:tc>
                  <a:txBody>
                    <a:bodyPr/>
                    <a:lstStyle/>
                    <a:p>
                      <a:pPr algn="l" indent="0" marL="0">
                        <a:buNone/>
                      </a:pPr>
                      <a:r>
                        <a:rPr lang="en-US" sz="1300" b="1" dirty="0">
                          <a:solidFill>
                            <a:srgbClr val="F0EEE6"/>
                          </a:solidFill>
                          <a:latin typeface="Calibri" pitchFamily="34" charset="0"/>
                          <a:ea typeface="Calibri" pitchFamily="34" charset="-122"/>
                          <a:cs typeface="Calibri" pitchFamily="34" charset="-120"/>
                        </a:rPr>
                        <a:t>30</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€147k</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76%</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c>
                  <a:txBody>
                    <a:bodyPr/>
                    <a:lstStyle/>
                    <a:p>
                      <a:pPr algn="ctr" indent="0" marL="0">
                        <a:buNone/>
                      </a:pPr>
                      <a:r>
                        <a:rPr lang="en-US" sz="1300" dirty="0">
                          <a:solidFill>
                            <a:srgbClr val="F0EEE6"/>
                          </a:solidFill>
                          <a:latin typeface="Calibri" pitchFamily="34" charset="0"/>
                          <a:ea typeface="Calibri" pitchFamily="34" charset="-122"/>
                          <a:cs typeface="Calibri" pitchFamily="34" charset="-120"/>
                        </a:rPr>
                        <a:t>35</a:t>
                      </a:r>
                      <a:endParaRPr lang="en-US" sz="1300" dirty="0">
                        <a:latin typeface="Calibri" charset="0"/>
                        <a:ea typeface="Calibri" charset="0"/>
                        <a:cs typeface="Calibri" charset="0"/>
                      </a:endParaRPr>
                    </a:p>
                  </a:txBody>
                  <a:tcPr marL="101600" marR="101600" marT="38100" marB="38100" anchor="ctr">
                    <a:lnL w="12700" cap="flat" cmpd="sng" algn="ctr">
                      <a:solidFill>
                        <a:srgbClr val="2B4A3F"/>
                      </a:solidFill>
                      <a:prstDash val="solid"/>
                      <a:round/>
                      <a:headEnd type="none" w="med" len="med"/>
                      <a:tailEnd type="none" w="med" len="med"/>
                    </a:lnL>
                    <a:lnR w="12700" cap="flat" cmpd="sng" algn="ctr">
                      <a:solidFill>
                        <a:srgbClr val="2B4A3F"/>
                      </a:solidFill>
                      <a:prstDash val="solid"/>
                      <a:round/>
                      <a:headEnd type="none" w="med" len="med"/>
                      <a:tailEnd type="none" w="med" len="med"/>
                    </a:lnR>
                    <a:lnT w="12700" cap="flat" cmpd="sng" algn="ctr">
                      <a:solidFill>
                        <a:srgbClr val="2B4A3F"/>
                      </a:solidFill>
                      <a:prstDash val="solid"/>
                      <a:round/>
                      <a:headEnd type="none" w="med" len="med"/>
                      <a:tailEnd type="none" w="med" len="med"/>
                    </a:lnT>
                    <a:lnB w="12700" cap="flat" cmpd="sng" algn="ctr">
                      <a:solidFill>
                        <a:srgbClr val="2B4A3F"/>
                      </a:solidFill>
                      <a:prstDash val="solid"/>
                      <a:round/>
                      <a:headEnd type="none" w="med" len="med"/>
                      <a:tailEnd type="none" w="med" len="med"/>
                    </a:lnB>
                    <a:solidFill>
                      <a:srgbClr val="1E4238"/>
                    </a:solidFill>
                  </a:tcPr>
                </a:tc>
              </a:tr>
            </a:tbl>
          </a:graphicData>
        </a:graphic>
      </p:graphicFrame>
      <p:sp>
        <p:nvSpPr>
          <p:cNvPr id="11" name="Text 8"/>
          <p:cNvSpPr txBox="1"/>
          <p:nvPr/>
        </p:nvSpPr>
        <p:spPr>
          <a:xfrm>
            <a:off x="640080" y="4709160"/>
            <a:ext cx="3454298" cy="365760"/>
          </a:xfrm>
          <a:prstGeom prst="rect">
            <a:avLst/>
          </a:prstGeom>
          <a:noFill/>
          <a:ln/>
        </p:spPr>
        <p:txBody>
          <a:bodyPr wrap="square" lIns="0" tIns="0" rIns="0" bIns="0" rtlCol="0" anchor="ctr"/>
          <a:lstStyle/>
          <a:p>
            <a:pPr indent="0" marL="0">
              <a:buNone/>
            </a:pPr>
            <a:r>
              <a:rPr lang="en-US" sz="1350" b="1" dirty="0">
                <a:solidFill>
                  <a:srgbClr val="C9FF4A"/>
                </a:solidFill>
                <a:latin typeface="Calibri" pitchFamily="34" charset="0"/>
                <a:ea typeface="Calibri" pitchFamily="34" charset="-122"/>
                <a:cs typeface="Calibri" pitchFamily="34" charset="-120"/>
              </a:rPr>
              <a:t>One corridor cannot carry the company.</a:t>
            </a:r>
            <a:endParaRPr lang="en-US" sz="1350" dirty="0"/>
          </a:p>
        </p:txBody>
      </p:sp>
      <p:sp>
        <p:nvSpPr>
          <p:cNvPr id="12" name="Text 9"/>
          <p:cNvSpPr txBox="1"/>
          <p:nvPr/>
        </p:nvSpPr>
        <p:spPr>
          <a:xfrm>
            <a:off x="640080" y="5074920"/>
            <a:ext cx="3454298" cy="118872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The pilot corridor is a funded proof. Around ten mature corridors cover today’s team.</a:t>
            </a:r>
            <a:endParaRPr lang="en-US" sz="1150" dirty="0"/>
          </a:p>
        </p:txBody>
      </p:sp>
      <p:sp>
        <p:nvSpPr>
          <p:cNvPr id="13" name="Text 10"/>
          <p:cNvSpPr txBox="1"/>
          <p:nvPr/>
        </p:nvSpPr>
        <p:spPr>
          <a:xfrm>
            <a:off x="4368698" y="4709160"/>
            <a:ext cx="3454298" cy="365760"/>
          </a:xfrm>
          <a:prstGeom prst="rect">
            <a:avLst/>
          </a:prstGeom>
          <a:noFill/>
          <a:ln/>
        </p:spPr>
        <p:txBody>
          <a:bodyPr wrap="square" lIns="0" tIns="0" rIns="0" bIns="0" rtlCol="0" anchor="ctr"/>
          <a:lstStyle/>
          <a:p>
            <a:pPr indent="0" marL="0">
              <a:buNone/>
            </a:pPr>
            <a:r>
              <a:rPr lang="en-US" sz="1350" b="1" dirty="0">
                <a:solidFill>
                  <a:srgbClr val="C9FF4A"/>
                </a:solidFill>
                <a:latin typeface="Calibri" pitchFamily="34" charset="0"/>
                <a:ea typeface="Calibri" pitchFamily="34" charset="-122"/>
                <a:cs typeface="Calibri" pitchFamily="34" charset="-120"/>
              </a:rPr>
              <a:t>Utilisation is the biggest unknown.</a:t>
            </a:r>
            <a:endParaRPr lang="en-US" sz="1350" dirty="0"/>
          </a:p>
        </p:txBody>
      </p:sp>
      <p:sp>
        <p:nvSpPr>
          <p:cNvPr id="14" name="Text 11"/>
          <p:cNvSpPr txBox="1"/>
          <p:nvPr/>
        </p:nvSpPr>
        <p:spPr>
          <a:xfrm>
            <a:off x="4368698" y="5074920"/>
            <a:ext cx="3454298" cy="118872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Going from 12 to 30 movements a day cuts corridors to €1m ARR from ~11 to ~7. Utilisation is unknown today, and the pilot measures it.</a:t>
            </a:r>
            <a:endParaRPr lang="en-US" sz="1150" dirty="0"/>
          </a:p>
        </p:txBody>
      </p:sp>
      <p:sp>
        <p:nvSpPr>
          <p:cNvPr id="15" name="Text 12"/>
          <p:cNvSpPr txBox="1"/>
          <p:nvPr/>
        </p:nvSpPr>
        <p:spPr>
          <a:xfrm>
            <a:off x="8097317" y="4709160"/>
            <a:ext cx="3454298" cy="365760"/>
          </a:xfrm>
          <a:prstGeom prst="rect">
            <a:avLst/>
          </a:prstGeom>
          <a:noFill/>
          <a:ln/>
        </p:spPr>
        <p:txBody>
          <a:bodyPr wrap="square" lIns="0" tIns="0" rIns="0" bIns="0" rtlCol="0" anchor="ctr"/>
          <a:lstStyle/>
          <a:p>
            <a:pPr indent="0" marL="0">
              <a:buNone/>
            </a:pPr>
            <a:r>
              <a:rPr lang="en-US" sz="1350" b="1" dirty="0">
                <a:solidFill>
                  <a:srgbClr val="C9FF4A"/>
                </a:solidFill>
                <a:latin typeface="Calibri" pitchFamily="34" charset="0"/>
                <a:ea typeface="Calibri" pitchFamily="34" charset="-122"/>
                <a:cs typeface="Calibri" pitchFamily="34" charset="-120"/>
              </a:rPr>
              <a:t>€5m ARR is a network business.</a:t>
            </a:r>
            <a:endParaRPr lang="en-US" sz="1350" dirty="0"/>
          </a:p>
        </p:txBody>
      </p:sp>
      <p:sp>
        <p:nvSpPr>
          <p:cNvPr id="16" name="Text 13"/>
          <p:cNvSpPr txBox="1"/>
          <p:nvPr/>
        </p:nvSpPr>
        <p:spPr>
          <a:xfrm>
            <a:off x="8097317" y="5074920"/>
            <a:ext cx="3454298" cy="1188720"/>
          </a:xfrm>
          <a:prstGeom prst="rect">
            <a:avLst/>
          </a:prstGeom>
          <a:noFill/>
          <a:ln/>
        </p:spPr>
        <p:txBody>
          <a:bodyPr wrap="square" lIns="0" tIns="0" rIns="0" bIns="0" rtlCol="0" anchor="t"/>
          <a:lstStyle/>
          <a:p>
            <a:pPr indent="0" marL="0">
              <a:lnSpc>
                <a:spcPct val="125000"/>
              </a:lnSpc>
              <a:buNone/>
            </a:pPr>
            <a:r>
              <a:rPr lang="en-US" sz="1150" dirty="0">
                <a:solidFill>
                  <a:srgbClr val="C2CCC4"/>
                </a:solidFill>
                <a:latin typeface="Calibri" pitchFamily="34" charset="0"/>
                <a:ea typeface="Calibri" pitchFamily="34" charset="-122"/>
                <a:cs typeface="Calibri" pitchFamily="34" charset="-120"/>
              </a:rPr>
              <a:t>35–51 corridors means several cities and several operators. That is the Phase 4 thesis, and it needs neutrality across operators and OEMs.</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11</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GO-TO-MARKET</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12</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Land. Build. Productise. Compound.</a:t>
            </a:r>
            <a:endParaRPr lang="en-US" sz="2700" dirty="0"/>
          </a:p>
        </p:txBody>
      </p:sp>
      <p:sp>
        <p:nvSpPr>
          <p:cNvPr id="9" name="Text 7"/>
          <p:cNvSpPr txBox="1"/>
          <p:nvPr/>
        </p:nvSpPr>
        <p:spPr>
          <a:xfrm>
            <a:off x="640080" y="1719072"/>
            <a:ext cx="10454335" cy="457200"/>
          </a:xfrm>
          <a:prstGeom prst="rect">
            <a:avLst/>
          </a:prstGeom>
          <a:noFill/>
          <a:ln/>
        </p:spPr>
        <p:txBody>
          <a:bodyPr wrap="square" lIns="0" tIns="0" rIns="0" bIns="0" rtlCol="0" anchor="t"/>
          <a:lstStyle/>
          <a:p>
            <a:pPr indent="0" marL="0">
              <a:lnSpc>
                <a:spcPct val="115000"/>
              </a:lnSpc>
              <a:buNone/>
            </a:pPr>
            <a:r>
              <a:rPr lang="en-US" sz="1300" dirty="0">
                <a:solidFill>
                  <a:srgbClr val="526059"/>
                </a:solidFill>
                <a:latin typeface="Calibri" pitchFamily="34" charset="0"/>
                <a:ea typeface="Calibri" pitchFamily="34" charset="-122"/>
                <a:cs typeface="Calibri" pitchFamily="34" charset="-120"/>
              </a:rPr>
              <a:t>Each phase adds a revenue layer only after the previous one is proven.</a:t>
            </a:r>
            <a:endParaRPr lang="en-US" sz="1300" dirty="0"/>
          </a:p>
        </p:txBody>
      </p:sp>
      <p:sp>
        <p:nvSpPr>
          <p:cNvPr id="10" name="Shape 8"/>
          <p:cNvSpPr/>
          <p:nvPr/>
        </p:nvSpPr>
        <p:spPr>
          <a:xfrm>
            <a:off x="640080" y="2331720"/>
            <a:ext cx="2556434" cy="2331720"/>
          </a:xfrm>
          <a:prstGeom prst="roundRect">
            <a:avLst>
              <a:gd name="adj" fmla="val 2745"/>
            </a:avLst>
          </a:prstGeom>
          <a:solidFill>
            <a:srgbClr val="183A31"/>
          </a:solidFill>
          <a:ln/>
        </p:spPr>
      </p:sp>
      <p:sp>
        <p:nvSpPr>
          <p:cNvPr id="11" name="Text 9"/>
          <p:cNvSpPr txBox="1"/>
          <p:nvPr/>
        </p:nvSpPr>
        <p:spPr>
          <a:xfrm>
            <a:off x="868680" y="2514600"/>
            <a:ext cx="2099234" cy="274320"/>
          </a:xfrm>
          <a:prstGeom prst="rect">
            <a:avLst/>
          </a:prstGeom>
          <a:noFill/>
          <a:ln/>
        </p:spPr>
        <p:txBody>
          <a:bodyPr wrap="square" lIns="0" tIns="0" rIns="0" bIns="0" rtlCol="0" anchor="ctr"/>
          <a:lstStyle/>
          <a:p>
            <a:pPr indent="0" marL="0">
              <a:buNone/>
            </a:pPr>
            <a:r>
              <a:rPr lang="en-US" sz="1000" b="1" spc="100" kern="0" dirty="0">
                <a:solidFill>
                  <a:srgbClr val="C9FF4A"/>
                </a:solidFill>
                <a:latin typeface="Calibri" pitchFamily="34" charset="0"/>
                <a:ea typeface="Calibri" pitchFamily="34" charset="-122"/>
                <a:cs typeface="Calibri" pitchFamily="34" charset="-120"/>
              </a:rPr>
              <a:t>PHASE 1 · LAND</a:t>
            </a:r>
            <a:endParaRPr lang="en-US" sz="1000" dirty="0"/>
          </a:p>
        </p:txBody>
      </p:sp>
      <p:sp>
        <p:nvSpPr>
          <p:cNvPr id="12" name="Text 10"/>
          <p:cNvSpPr txBox="1"/>
          <p:nvPr/>
        </p:nvSpPr>
        <p:spPr>
          <a:xfrm>
            <a:off x="868680" y="2807208"/>
            <a:ext cx="2099234" cy="411480"/>
          </a:xfrm>
          <a:prstGeom prst="rect">
            <a:avLst/>
          </a:prstGeom>
          <a:noFill/>
          <a:ln/>
        </p:spPr>
        <p:txBody>
          <a:bodyPr wrap="square" lIns="0" tIns="0" rIns="0" bIns="0" rtlCol="0" anchor="ctr"/>
          <a:lstStyle/>
          <a:p>
            <a:pPr indent="0" marL="0">
              <a:buNone/>
            </a:pPr>
            <a:r>
              <a:rPr lang="en-US" sz="1600" b="1" dirty="0">
                <a:solidFill>
                  <a:srgbClr val="F0EEE6"/>
                </a:solidFill>
                <a:latin typeface="Calibri" pitchFamily="34" charset="0"/>
                <a:ea typeface="Calibri" pitchFamily="34" charset="-122"/>
                <a:cs typeface="Calibri" pitchFamily="34" charset="-120"/>
              </a:rPr>
              <a:t>Pilot corridor</a:t>
            </a:r>
            <a:endParaRPr lang="en-US" sz="1600" dirty="0"/>
          </a:p>
        </p:txBody>
      </p:sp>
      <p:sp>
        <p:nvSpPr>
          <p:cNvPr id="13" name="Text 11"/>
          <p:cNvSpPr txBox="1"/>
          <p:nvPr/>
        </p:nvSpPr>
        <p:spPr>
          <a:xfrm>
            <a:off x="868680" y="3246120"/>
            <a:ext cx="2099234" cy="1325880"/>
          </a:xfrm>
          <a:prstGeom prst="rect">
            <a:avLst/>
          </a:prstGeom>
          <a:noFill/>
          <a:ln/>
        </p:spPr>
        <p:txBody>
          <a:bodyPr wrap="square" lIns="0" tIns="0" rIns="0" bIns="0" rtlCol="0" anchor="t"/>
          <a:lstStyle/>
          <a:p>
            <a:pPr indent="0" marL="0">
              <a:lnSpc>
                <a:spcPct val="125000"/>
              </a:lnSpc>
              <a:buNone/>
            </a:pPr>
            <a:r>
              <a:rPr lang="en-US" sz="1100" dirty="0">
                <a:solidFill>
                  <a:srgbClr val="C2CCC4"/>
                </a:solidFill>
                <a:latin typeface="Calibri" pitchFamily="34" charset="0"/>
                <a:ea typeface="Calibri" pitchFamily="34" charset="-122"/>
                <a:cs typeface="Calibri" pitchFamily="34" charset="-120"/>
              </a:rPr>
              <a:t>Care sponsor pays setup, integration and mission fees. One anchor hospital–lab network, one operator.</a:t>
            </a:r>
            <a:endParaRPr lang="en-US" sz="1100" dirty="0"/>
          </a:p>
        </p:txBody>
      </p:sp>
      <p:sp>
        <p:nvSpPr>
          <p:cNvPr id="14" name="Shape 12"/>
          <p:cNvSpPr/>
          <p:nvPr/>
        </p:nvSpPr>
        <p:spPr>
          <a:xfrm>
            <a:off x="3233090" y="3401568"/>
            <a:ext cx="155448" cy="182880"/>
          </a:xfrm>
          <a:prstGeom prst="chevron">
            <a:avLst/>
          </a:prstGeom>
          <a:solidFill>
            <a:srgbClr val="AEB6A9"/>
          </a:solidFill>
          <a:ln/>
        </p:spPr>
      </p:sp>
      <p:sp>
        <p:nvSpPr>
          <p:cNvPr id="15" name="Shape 13"/>
          <p:cNvSpPr/>
          <p:nvPr/>
        </p:nvSpPr>
        <p:spPr>
          <a:xfrm>
            <a:off x="3425114" y="2331720"/>
            <a:ext cx="2556434" cy="2331720"/>
          </a:xfrm>
          <a:prstGeom prst="roundRect">
            <a:avLst>
              <a:gd name="adj" fmla="val 2745"/>
            </a:avLst>
          </a:prstGeom>
          <a:solidFill>
            <a:srgbClr val="FFFFFF"/>
          </a:solidFill>
          <a:ln w="12700">
            <a:solidFill>
              <a:srgbClr val="D8D6CC"/>
            </a:solidFill>
            <a:prstDash val="solid"/>
          </a:ln>
        </p:spPr>
      </p:sp>
      <p:sp>
        <p:nvSpPr>
          <p:cNvPr id="16" name="Text 14"/>
          <p:cNvSpPr txBox="1"/>
          <p:nvPr/>
        </p:nvSpPr>
        <p:spPr>
          <a:xfrm>
            <a:off x="3653714" y="2514600"/>
            <a:ext cx="2099234" cy="274320"/>
          </a:xfrm>
          <a:prstGeom prst="rect">
            <a:avLst/>
          </a:prstGeom>
          <a:noFill/>
          <a:ln/>
        </p:spPr>
        <p:txBody>
          <a:bodyPr wrap="square" lIns="0" tIns="0" rIns="0" bIns="0" rtlCol="0" anchor="ctr"/>
          <a:lstStyle/>
          <a:p>
            <a:pPr indent="0" marL="0">
              <a:buNone/>
            </a:pPr>
            <a:r>
              <a:rPr lang="en-US" sz="1000" b="1" spc="100" kern="0" dirty="0">
                <a:solidFill>
                  <a:srgbClr val="6F8F17"/>
                </a:solidFill>
                <a:latin typeface="Calibri" pitchFamily="34" charset="0"/>
                <a:ea typeface="Calibri" pitchFamily="34" charset="-122"/>
                <a:cs typeface="Calibri" pitchFamily="34" charset="-120"/>
              </a:rPr>
              <a:t>PHASE 2 · BUILD</a:t>
            </a:r>
            <a:endParaRPr lang="en-US" sz="1000" dirty="0"/>
          </a:p>
        </p:txBody>
      </p:sp>
      <p:sp>
        <p:nvSpPr>
          <p:cNvPr id="17" name="Text 15"/>
          <p:cNvSpPr txBox="1"/>
          <p:nvPr/>
        </p:nvSpPr>
        <p:spPr>
          <a:xfrm>
            <a:off x="3653714" y="2807208"/>
            <a:ext cx="2099234" cy="411480"/>
          </a:xfrm>
          <a:prstGeom prst="rect">
            <a:avLst/>
          </a:prstGeom>
          <a:noFill/>
          <a:ln/>
        </p:spPr>
        <p:txBody>
          <a:bodyPr wrap="square" lIns="0" tIns="0" rIns="0" bIns="0" rtlCol="0" anchor="ctr"/>
          <a:lstStyle/>
          <a:p>
            <a:pPr indent="0" marL="0">
              <a:buNone/>
            </a:pPr>
            <a:r>
              <a:rPr lang="en-US" sz="1600" b="1" dirty="0">
                <a:solidFill>
                  <a:srgbClr val="10211D"/>
                </a:solidFill>
                <a:latin typeface="Calibri" pitchFamily="34" charset="0"/>
                <a:ea typeface="Calibri" pitchFamily="34" charset="-122"/>
                <a:cs typeface="Calibri" pitchFamily="34" charset="-120"/>
              </a:rPr>
              <a:t>Commercial corridor</a:t>
            </a:r>
            <a:endParaRPr lang="en-US" sz="1600" dirty="0"/>
          </a:p>
        </p:txBody>
      </p:sp>
      <p:sp>
        <p:nvSpPr>
          <p:cNvPr id="18" name="Text 16"/>
          <p:cNvSpPr txBox="1"/>
          <p:nvPr/>
        </p:nvSpPr>
        <p:spPr>
          <a:xfrm>
            <a:off x="3653714" y="3246120"/>
            <a:ext cx="2099234" cy="1325880"/>
          </a:xfrm>
          <a:prstGeom prst="rect">
            <a:avLst/>
          </a:prstGeom>
          <a:noFill/>
          <a:ln/>
        </p:spPr>
        <p:txBody>
          <a:bodyPr wrap="square" lIns="0" tIns="0" rIns="0" bIns="0" rtlCol="0" anchor="t"/>
          <a:lstStyle/>
          <a:p>
            <a:pPr indent="0" marL="0">
              <a:lnSpc>
                <a:spcPct val="125000"/>
              </a:lnSpc>
              <a:buNone/>
            </a:pPr>
            <a:r>
              <a:rPr lang="en-US" sz="1100" dirty="0">
                <a:solidFill>
                  <a:srgbClr val="526059"/>
                </a:solidFill>
                <a:latin typeface="Calibri" pitchFamily="34" charset="0"/>
                <a:ea typeface="Calibri" pitchFamily="34" charset="-122"/>
                <a:cs typeface="Calibri" pitchFamily="34" charset="-120"/>
              </a:rPr>
              <a:t>Care provider or operator pays platform + per-mission orchestration on a renewing contract.</a:t>
            </a:r>
            <a:endParaRPr lang="en-US" sz="1100" dirty="0"/>
          </a:p>
        </p:txBody>
      </p:sp>
      <p:sp>
        <p:nvSpPr>
          <p:cNvPr id="19" name="Shape 17"/>
          <p:cNvSpPr/>
          <p:nvPr/>
        </p:nvSpPr>
        <p:spPr>
          <a:xfrm>
            <a:off x="6018124" y="3401568"/>
            <a:ext cx="155448" cy="182880"/>
          </a:xfrm>
          <a:prstGeom prst="chevron">
            <a:avLst/>
          </a:prstGeom>
          <a:solidFill>
            <a:srgbClr val="AEB6A9"/>
          </a:solidFill>
          <a:ln/>
        </p:spPr>
      </p:sp>
      <p:sp>
        <p:nvSpPr>
          <p:cNvPr id="20" name="Shape 18"/>
          <p:cNvSpPr/>
          <p:nvPr/>
        </p:nvSpPr>
        <p:spPr>
          <a:xfrm>
            <a:off x="6210148" y="2331720"/>
            <a:ext cx="2556434" cy="2331720"/>
          </a:xfrm>
          <a:prstGeom prst="roundRect">
            <a:avLst>
              <a:gd name="adj" fmla="val 2745"/>
            </a:avLst>
          </a:prstGeom>
          <a:solidFill>
            <a:srgbClr val="FFFFFF"/>
          </a:solidFill>
          <a:ln w="12700">
            <a:solidFill>
              <a:srgbClr val="D8D6CC"/>
            </a:solidFill>
            <a:prstDash val="solid"/>
          </a:ln>
        </p:spPr>
      </p:sp>
      <p:sp>
        <p:nvSpPr>
          <p:cNvPr id="21" name="Text 19"/>
          <p:cNvSpPr txBox="1"/>
          <p:nvPr/>
        </p:nvSpPr>
        <p:spPr>
          <a:xfrm>
            <a:off x="6438748" y="2514600"/>
            <a:ext cx="2099234" cy="274320"/>
          </a:xfrm>
          <a:prstGeom prst="rect">
            <a:avLst/>
          </a:prstGeom>
          <a:noFill/>
          <a:ln/>
        </p:spPr>
        <p:txBody>
          <a:bodyPr wrap="square" lIns="0" tIns="0" rIns="0" bIns="0" rtlCol="0" anchor="ctr"/>
          <a:lstStyle/>
          <a:p>
            <a:pPr indent="0" marL="0">
              <a:buNone/>
            </a:pPr>
            <a:r>
              <a:rPr lang="en-US" sz="1000" b="1" spc="100" kern="0" dirty="0">
                <a:solidFill>
                  <a:srgbClr val="6F8F17"/>
                </a:solidFill>
                <a:latin typeface="Calibri" pitchFamily="34" charset="0"/>
                <a:ea typeface="Calibri" pitchFamily="34" charset="-122"/>
                <a:cs typeface="Calibri" pitchFamily="34" charset="-120"/>
              </a:rPr>
              <a:t>PHASE 3 · PRODUCTISE</a:t>
            </a:r>
            <a:endParaRPr lang="en-US" sz="1000" dirty="0"/>
          </a:p>
        </p:txBody>
      </p:sp>
      <p:sp>
        <p:nvSpPr>
          <p:cNvPr id="22" name="Text 20"/>
          <p:cNvSpPr txBox="1"/>
          <p:nvPr/>
        </p:nvSpPr>
        <p:spPr>
          <a:xfrm>
            <a:off x="6438748" y="2807208"/>
            <a:ext cx="2099234" cy="411480"/>
          </a:xfrm>
          <a:prstGeom prst="rect">
            <a:avLst/>
          </a:prstGeom>
          <a:noFill/>
          <a:ln/>
        </p:spPr>
        <p:txBody>
          <a:bodyPr wrap="square" lIns="0" tIns="0" rIns="0" bIns="0" rtlCol="0" anchor="ctr"/>
          <a:lstStyle/>
          <a:p>
            <a:pPr indent="0" marL="0">
              <a:buNone/>
            </a:pPr>
            <a:r>
              <a:rPr lang="en-US" sz="1600" b="1" dirty="0">
                <a:solidFill>
                  <a:srgbClr val="10211D"/>
                </a:solidFill>
                <a:latin typeface="Calibri" pitchFamily="34" charset="0"/>
                <a:ea typeface="Calibri" pitchFamily="34" charset="-122"/>
                <a:cs typeface="Calibri" pitchFamily="34" charset="-120"/>
              </a:rPr>
              <a:t>Multi-corridor city</a:t>
            </a:r>
            <a:endParaRPr lang="en-US" sz="1600" dirty="0"/>
          </a:p>
        </p:txBody>
      </p:sp>
      <p:sp>
        <p:nvSpPr>
          <p:cNvPr id="23" name="Text 21"/>
          <p:cNvSpPr txBox="1"/>
          <p:nvPr/>
        </p:nvSpPr>
        <p:spPr>
          <a:xfrm>
            <a:off x="6438748" y="3246120"/>
            <a:ext cx="2099234" cy="1325880"/>
          </a:xfrm>
          <a:prstGeom prst="rect">
            <a:avLst/>
          </a:prstGeom>
          <a:noFill/>
          <a:ln/>
        </p:spPr>
        <p:txBody>
          <a:bodyPr wrap="square" lIns="0" tIns="0" rIns="0" bIns="0" rtlCol="0" anchor="t"/>
          <a:lstStyle/>
          <a:p>
            <a:pPr indent="0" marL="0">
              <a:lnSpc>
                <a:spcPct val="125000"/>
              </a:lnSpc>
              <a:buNone/>
            </a:pPr>
            <a:r>
              <a:rPr lang="en-US" sz="1100" dirty="0">
                <a:solidFill>
                  <a:srgbClr val="526059"/>
                </a:solidFill>
                <a:latin typeface="Calibri" pitchFamily="34" charset="0"/>
                <a:ea typeface="Calibri" pitchFamily="34" charset="-122"/>
                <a:cs typeface="Calibri" pitchFamily="34" charset="-120"/>
              </a:rPr>
              <a:t>Reuse route, hub, custody and reporting templates. Add assurance and governance reporting.</a:t>
            </a:r>
            <a:endParaRPr lang="en-US" sz="1100" dirty="0"/>
          </a:p>
        </p:txBody>
      </p:sp>
      <p:sp>
        <p:nvSpPr>
          <p:cNvPr id="24" name="Shape 22"/>
          <p:cNvSpPr/>
          <p:nvPr/>
        </p:nvSpPr>
        <p:spPr>
          <a:xfrm>
            <a:off x="8803157" y="3401568"/>
            <a:ext cx="155448" cy="182880"/>
          </a:xfrm>
          <a:prstGeom prst="chevron">
            <a:avLst/>
          </a:prstGeom>
          <a:solidFill>
            <a:srgbClr val="AEB6A9"/>
          </a:solidFill>
          <a:ln/>
        </p:spPr>
      </p:sp>
      <p:sp>
        <p:nvSpPr>
          <p:cNvPr id="25" name="Shape 23"/>
          <p:cNvSpPr/>
          <p:nvPr/>
        </p:nvSpPr>
        <p:spPr>
          <a:xfrm>
            <a:off x="8995181" y="2331720"/>
            <a:ext cx="2556434" cy="2331720"/>
          </a:xfrm>
          <a:prstGeom prst="roundRect">
            <a:avLst>
              <a:gd name="adj" fmla="val 2745"/>
            </a:avLst>
          </a:prstGeom>
          <a:solidFill>
            <a:srgbClr val="FFFFFF"/>
          </a:solidFill>
          <a:ln w="12700">
            <a:solidFill>
              <a:srgbClr val="D8D6CC"/>
            </a:solidFill>
            <a:prstDash val="solid"/>
          </a:ln>
        </p:spPr>
      </p:sp>
      <p:sp>
        <p:nvSpPr>
          <p:cNvPr id="26" name="Text 24"/>
          <p:cNvSpPr txBox="1"/>
          <p:nvPr/>
        </p:nvSpPr>
        <p:spPr>
          <a:xfrm>
            <a:off x="9223781" y="2514600"/>
            <a:ext cx="2099234" cy="274320"/>
          </a:xfrm>
          <a:prstGeom prst="rect">
            <a:avLst/>
          </a:prstGeom>
          <a:noFill/>
          <a:ln/>
        </p:spPr>
        <p:txBody>
          <a:bodyPr wrap="square" lIns="0" tIns="0" rIns="0" bIns="0" rtlCol="0" anchor="ctr"/>
          <a:lstStyle/>
          <a:p>
            <a:pPr indent="0" marL="0">
              <a:buNone/>
            </a:pPr>
            <a:r>
              <a:rPr lang="en-US" sz="1000" b="1" spc="100" kern="0" dirty="0">
                <a:solidFill>
                  <a:srgbClr val="6F8F17"/>
                </a:solidFill>
                <a:latin typeface="Calibri" pitchFamily="34" charset="0"/>
                <a:ea typeface="Calibri" pitchFamily="34" charset="-122"/>
                <a:cs typeface="Calibri" pitchFamily="34" charset="-120"/>
              </a:rPr>
              <a:t>PHASE 4 · COMPOUND</a:t>
            </a:r>
            <a:endParaRPr lang="en-US" sz="1000" dirty="0"/>
          </a:p>
        </p:txBody>
      </p:sp>
      <p:sp>
        <p:nvSpPr>
          <p:cNvPr id="27" name="Text 25"/>
          <p:cNvSpPr txBox="1"/>
          <p:nvPr/>
        </p:nvSpPr>
        <p:spPr>
          <a:xfrm>
            <a:off x="9223781" y="2807208"/>
            <a:ext cx="2099234" cy="411480"/>
          </a:xfrm>
          <a:prstGeom prst="rect">
            <a:avLst/>
          </a:prstGeom>
          <a:noFill/>
          <a:ln/>
        </p:spPr>
        <p:txBody>
          <a:bodyPr wrap="square" lIns="0" tIns="0" rIns="0" bIns="0" rtlCol="0" anchor="ctr"/>
          <a:lstStyle/>
          <a:p>
            <a:pPr indent="0" marL="0">
              <a:buNone/>
            </a:pPr>
            <a:r>
              <a:rPr lang="en-US" sz="1600" b="1" dirty="0">
                <a:solidFill>
                  <a:srgbClr val="10211D"/>
                </a:solidFill>
                <a:latin typeface="Calibri" pitchFamily="34" charset="0"/>
                <a:ea typeface="Calibri" pitchFamily="34" charset="-122"/>
                <a:cs typeface="Calibri" pitchFamily="34" charset="-120"/>
              </a:rPr>
              <a:t>Network</a:t>
            </a:r>
            <a:endParaRPr lang="en-US" sz="1600" dirty="0"/>
          </a:p>
        </p:txBody>
      </p:sp>
      <p:sp>
        <p:nvSpPr>
          <p:cNvPr id="28" name="Text 26"/>
          <p:cNvSpPr txBox="1"/>
          <p:nvPr/>
        </p:nvSpPr>
        <p:spPr>
          <a:xfrm>
            <a:off x="9223781" y="3246120"/>
            <a:ext cx="2099234" cy="1325880"/>
          </a:xfrm>
          <a:prstGeom prst="rect">
            <a:avLst/>
          </a:prstGeom>
          <a:noFill/>
          <a:ln/>
        </p:spPr>
        <p:txBody>
          <a:bodyPr wrap="square" lIns="0" tIns="0" rIns="0" bIns="0" rtlCol="0" anchor="t"/>
          <a:lstStyle/>
          <a:p>
            <a:pPr indent="0" marL="0">
              <a:lnSpc>
                <a:spcPct val="125000"/>
              </a:lnSpc>
              <a:buNone/>
            </a:pPr>
            <a:r>
              <a:rPr lang="en-US" sz="1100" dirty="0">
                <a:solidFill>
                  <a:srgbClr val="526059"/>
                </a:solidFill>
                <a:latin typeface="Calibri" pitchFamily="34" charset="0"/>
                <a:ea typeface="Calibri" pitchFamily="34" charset="-122"/>
                <a:cs typeface="Calibri" pitchFamily="34" charset="-120"/>
              </a:rPr>
              <a:t>Multiple operators, OEMs and cities on one standard interface and one trust record.</a:t>
            </a:r>
            <a:endParaRPr lang="en-US" sz="1100" dirty="0"/>
          </a:p>
        </p:txBody>
      </p:sp>
      <p:sp>
        <p:nvSpPr>
          <p:cNvPr id="29" name="Text 27"/>
          <p:cNvSpPr txBox="1"/>
          <p:nvPr/>
        </p:nvSpPr>
        <p:spPr>
          <a:xfrm>
            <a:off x="640080" y="4892040"/>
            <a:ext cx="10911535" cy="274320"/>
          </a:xfrm>
          <a:prstGeom prst="rect">
            <a:avLst/>
          </a:prstGeom>
          <a:noFill/>
          <a:ln/>
        </p:spPr>
        <p:txBody>
          <a:bodyPr wrap="square" lIns="0" tIns="0" rIns="0" bIns="0" rtlCol="0" anchor="ctr"/>
          <a:lstStyle/>
          <a:p>
            <a:pPr indent="0" marL="0">
              <a:buNone/>
            </a:pPr>
            <a:r>
              <a:rPr lang="en-US" sz="1100" b="1" spc="150" kern="0" dirty="0">
                <a:solidFill>
                  <a:srgbClr val="B85A3E"/>
                </a:solidFill>
                <a:latin typeface="Calibri" pitchFamily="34" charset="0"/>
                <a:ea typeface="Calibri" pitchFamily="34" charset="-122"/>
                <a:cs typeface="Calibri" pitchFamily="34" charset="-120"/>
              </a:rPr>
              <a:t>INTENDED MOAT: A HYPOTHESIS, NOT YET DEMONSTRATED</a:t>
            </a:r>
            <a:endParaRPr lang="en-US" sz="1100" dirty="0"/>
          </a:p>
        </p:txBody>
      </p:sp>
      <p:sp>
        <p:nvSpPr>
          <p:cNvPr id="30" name="Text 28"/>
          <p:cNvSpPr txBox="1"/>
          <p:nvPr/>
        </p:nvSpPr>
        <p:spPr>
          <a:xfrm>
            <a:off x="640080" y="5193792"/>
            <a:ext cx="10911535" cy="548640"/>
          </a:xfrm>
          <a:prstGeom prst="rect">
            <a:avLst/>
          </a:prstGeom>
          <a:noFill/>
          <a:ln/>
        </p:spPr>
        <p:txBody>
          <a:bodyPr wrap="square" lIns="0" tIns="0" rIns="0" bIns="0" rtlCol="0" anchor="t"/>
          <a:lstStyle/>
          <a:p>
            <a:pPr indent="0" marL="0">
              <a:buNone/>
            </a:pPr>
            <a:r>
              <a:rPr lang="en-US" sz="1300" b="1" dirty="0">
                <a:solidFill>
                  <a:srgbClr val="10211D"/>
                </a:solidFill>
                <a:latin typeface="Calibri" pitchFamily="34" charset="0"/>
                <a:ea typeface="Calibri" pitchFamily="34" charset="-122"/>
                <a:cs typeface="Calibri" pitchFamily="34" charset="-120"/>
              </a:rPr>
              <a:t>Operational integrations  ·  regulatory workflow knowledge  ·  corridor-specific data  ·  stakeholder relationships  ·  standard OEM / operator interfaces  ·  a historical trust record</a:t>
            </a:r>
            <a:endParaRPr lang="en-US" sz="1300" dirty="0"/>
          </a:p>
        </p:txBody>
      </p:sp>
      <p:sp>
        <p:nvSpPr>
          <p:cNvPr id="31" name="Text 29"/>
          <p:cNvSpPr txBox="1"/>
          <p:nvPr/>
        </p:nvSpPr>
        <p:spPr>
          <a:xfrm>
            <a:off x="640080" y="5833872"/>
            <a:ext cx="10911535" cy="548640"/>
          </a:xfrm>
          <a:prstGeom prst="rect">
            <a:avLst/>
          </a:prstGeom>
          <a:noFill/>
          <a:ln/>
        </p:spPr>
        <p:txBody>
          <a:bodyPr wrap="square" lIns="0" tIns="0" rIns="0" bIns="0" rtlCol="0" anchor="t"/>
          <a:lstStyle/>
          <a:p>
            <a:pPr indent="0" marL="0">
              <a:lnSpc>
                <a:spcPct val="120000"/>
              </a:lnSpc>
              <a:buNone/>
            </a:pPr>
            <a:r>
              <a:rPr lang="en-US" sz="1150" i="1" dirty="0">
                <a:solidFill>
                  <a:srgbClr val="526059"/>
                </a:solidFill>
                <a:latin typeface="Calibri" pitchFamily="34" charset="0"/>
                <a:ea typeface="Calibri" pitchFamily="34" charset="-122"/>
                <a:cs typeface="Calibri" pitchFamily="34" charset="-120"/>
              </a:rPr>
              <a:t>Why wouldn’t an operator or OEM build this themselves? They can build it for their own fleet. A hospital, a city or a second operator needs a layer that none of the competing suppliers controls.</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12</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COMPETITIVE LANDSCAPE</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13</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Medical drones are already flying. The reusable layer isn’t built yet.</a:t>
            </a:r>
            <a:endParaRPr lang="en-US" sz="2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40080" y="1920240"/>
          <a:ext cx="10911535" cy="914400"/>
        </p:xfrm>
        <a:graphic>
          <a:graphicData uri="http://schemas.openxmlformats.org/drawingml/2006/table">
            <a:tbl>
              <a:tblPr/>
              <a:tblGrid>
                <a:gridCol w="2377440"/>
                <a:gridCol w="4480560"/>
                <a:gridCol w="4053535"/>
              </a:tblGrid>
              <a:tr h="411480">
                <a:tc>
                  <a:txBody>
                    <a:bodyPr/>
                    <a:lstStyle/>
                    <a:p>
                      <a:pPr indent="0" marL="0">
                        <a:buNone/>
                      </a:pPr>
                      <a:r>
                        <a:rPr lang="en-US" sz="1100" b="1" dirty="0">
                          <a:solidFill>
                            <a:srgbClr val="F0EEE6"/>
                          </a:solidFill>
                          <a:latin typeface="Calibri" pitchFamily="34" charset="0"/>
                          <a:ea typeface="Calibri" pitchFamily="34" charset="-122"/>
                          <a:cs typeface="Calibri" pitchFamily="34" charset="-120"/>
                        </a:rPr>
                        <a:t>Who</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00" b="1" dirty="0">
                          <a:solidFill>
                            <a:srgbClr val="F0EEE6"/>
                          </a:solidFill>
                          <a:latin typeface="Calibri" pitchFamily="34" charset="0"/>
                          <a:ea typeface="Calibri" pitchFamily="34" charset="-122"/>
                          <a:cs typeface="Calibri" pitchFamily="34" charset="-120"/>
                        </a:rPr>
                        <a:t>What they have done</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00" b="1" dirty="0">
                          <a:solidFill>
                            <a:srgbClr val="F0EEE6"/>
                          </a:solidFill>
                          <a:latin typeface="Calibri" pitchFamily="34" charset="0"/>
                          <a:ea typeface="Calibri" pitchFamily="34" charset="-122"/>
                          <a:cs typeface="Calibri" pitchFamily="34" charset="-120"/>
                        </a:rPr>
                        <a:t>How Simplycity relates</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r>
              <a:tr h="731520">
                <a:tc>
                  <a:txBody>
                    <a:bodyPr/>
                    <a:lstStyle/>
                    <a:p>
                      <a:pPr indent="0" marL="0">
                        <a:buNone/>
                      </a:pPr>
                      <a:r>
                        <a:rPr lang="en-US" sz="1100" b="1" dirty="0">
                          <a:solidFill>
                            <a:srgbClr val="10211D"/>
                          </a:solidFill>
                          <a:latin typeface="Calibri" pitchFamily="34" charset="0"/>
                          <a:ea typeface="Calibri" pitchFamily="34" charset="-122"/>
                          <a:cs typeface="Calibri" pitchFamily="34" charset="-120"/>
                        </a:rPr>
                        <a:t>ANWB Medical Drones (NL)</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Consortium with Isala, KPN, LVNL and the Ministry of Infrastructure &amp; Water Management; Avy aircraft. 800+ BVLOS flights Meppel–Zwolle; extended to mid-2027.</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Proves the demand and that the regulator will engage. One consortium, one route, not a reusable fleet-agnostic layer. A potential partner, not only a competitor.</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548640">
                <a:tc>
                  <a:txBody>
                    <a:bodyPr/>
                    <a:lstStyle/>
                    <a:p>
                      <a:pPr indent="0" marL="0">
                        <a:buNone/>
                      </a:pPr>
                      <a:r>
                        <a:rPr lang="en-US" sz="1100" b="1" dirty="0">
                          <a:solidFill>
                            <a:srgbClr val="10211D"/>
                          </a:solidFill>
                          <a:latin typeface="Calibri" pitchFamily="34" charset="0"/>
                          <a:ea typeface="Calibri" pitchFamily="34" charset="-122"/>
                          <a:cs typeface="Calibri" pitchFamily="34" charset="-120"/>
                        </a:rPr>
                        <a:t>Avy (Amsterdam)</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Electric VTOL aircraft OEM / operator with BVLOS experience; the aircraft in the ANWB corridor.</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A candidate integration partner.</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731520">
                <a:tc>
                  <a:txBody>
                    <a:bodyPr/>
                    <a:lstStyle/>
                    <a:p>
                      <a:pPr indent="0" marL="0">
                        <a:buNone/>
                      </a:pPr>
                      <a:r>
                        <a:rPr lang="en-US" sz="1100" b="1" dirty="0">
                          <a:solidFill>
                            <a:srgbClr val="10211D"/>
                          </a:solidFill>
                          <a:latin typeface="Calibri" pitchFamily="34" charset="0"/>
                          <a:ea typeface="Calibri" pitchFamily="34" charset="-122"/>
                          <a:cs typeface="Calibri" pitchFamily="34" charset="-120"/>
                        </a:rPr>
                        <a:t>Apian (UK)</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6,000+ pathology samples flown for Synnovis between Guy’s and St Thomas’; now deploying Matternet aircraft to a ~20,000-samples/day lab hub.</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The closest analogue to our model, and evidence that medical-drone logistics can operate at meaningful clinical volume. Not active in the Dutch market.</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548640">
                <a:tc>
                  <a:txBody>
                    <a:bodyPr/>
                    <a:lstStyle/>
                    <a:p>
                      <a:pPr indent="0" marL="0">
                        <a:buNone/>
                      </a:pPr>
                      <a:r>
                        <a:rPr lang="en-US" sz="1100" b="1" dirty="0">
                          <a:solidFill>
                            <a:srgbClr val="10211D"/>
                          </a:solidFill>
                          <a:latin typeface="Calibri" pitchFamily="34" charset="0"/>
                          <a:ea typeface="Calibri" pitchFamily="34" charset="-122"/>
                          <a:cs typeface="Calibri" pitchFamily="34" charset="-120"/>
                        </a:rPr>
                        <a:t>U-space service providers</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Certified airspace services: geo-awareness, flight authorisation, network ID.</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00" dirty="0">
                          <a:solidFill>
                            <a:srgbClr val="10211D"/>
                          </a:solidFill>
                          <a:latin typeface="Calibri" pitchFamily="34" charset="0"/>
                          <a:ea typeface="Calibri" pitchFamily="34" charset="-122"/>
                          <a:cs typeface="Calibri" pitchFamily="34" charset="-120"/>
                        </a:rPr>
                        <a:t>Infrastructure we sit above and consume: their data feeds our route and weather gates.</a:t>
                      </a:r>
                      <a:endParaRPr lang="en-US" sz="110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bl>
          </a:graphicData>
        </a:graphic>
      </p:graphicFrame>
      <p:sp>
        <p:nvSpPr>
          <p:cNvPr id="10" name="Shape 7"/>
          <p:cNvSpPr/>
          <p:nvPr/>
        </p:nvSpPr>
        <p:spPr>
          <a:xfrm>
            <a:off x="640080" y="5440680"/>
            <a:ext cx="10911535" cy="822960"/>
          </a:xfrm>
          <a:prstGeom prst="roundRect">
            <a:avLst>
              <a:gd name="adj" fmla="val 7778"/>
            </a:avLst>
          </a:prstGeom>
          <a:solidFill>
            <a:srgbClr val="183A31"/>
          </a:solidFill>
          <a:ln/>
        </p:spPr>
      </p:sp>
      <p:sp>
        <p:nvSpPr>
          <p:cNvPr id="11" name="Text 8"/>
          <p:cNvSpPr txBox="1"/>
          <p:nvPr/>
        </p:nvSpPr>
        <p:spPr>
          <a:xfrm>
            <a:off x="914400" y="5440680"/>
            <a:ext cx="10362895" cy="822960"/>
          </a:xfrm>
          <a:prstGeom prst="rect">
            <a:avLst/>
          </a:prstGeom>
          <a:noFill/>
          <a:ln/>
        </p:spPr>
        <p:txBody>
          <a:bodyPr wrap="square" lIns="0" tIns="0" rIns="0" bIns="0" rtlCol="0" anchor="ctr"/>
          <a:lstStyle/>
          <a:p>
            <a:pPr indent="0" marL="0">
              <a:lnSpc>
                <a:spcPct val="120000"/>
              </a:lnSpc>
              <a:buNone/>
            </a:pPr>
            <a:r>
              <a:rPr lang="en-US" sz="1300" b="1" dirty="0">
                <a:solidFill>
                  <a:srgbClr val="C9FF4A"/>
                </a:solidFill>
                <a:latin typeface="Calibri" pitchFamily="34" charset="0"/>
                <a:ea typeface="Calibri" pitchFamily="34" charset="-122"/>
                <a:cs typeface="Calibri" pitchFamily="34" charset="-120"/>
              </a:rPr>
              <a:t>The honest reading: </a:t>
            </a:r>
            <a:pPr indent="0" marL="0">
              <a:lnSpc>
                <a:spcPct val="120000"/>
              </a:lnSpc>
              <a:buNone/>
            </a:pPr>
            <a:r>
              <a:rPr lang="en-US" sz="1300" dirty="0">
                <a:solidFill>
                  <a:srgbClr val="F0EEE6"/>
                </a:solidFill>
                <a:latin typeface="Calibri" pitchFamily="34" charset="0"/>
                <a:ea typeface="Calibri" pitchFamily="34" charset="-122"/>
                <a:cs typeface="Calibri" pitchFamily="34" charset="-120"/>
              </a:rPr>
              <a:t>the service is being proven in the Netherlands one route at a time. Nobody yet offers the layer that lets corridor 2, 3 or 10 start from a proven workflow instead of from scratch.</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C9FF4A"/>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10211D"/>
                </a:solidFill>
                <a:latin typeface="Calibri" pitchFamily="34" charset="0"/>
                <a:ea typeface="Calibri" pitchFamily="34" charset="-122"/>
                <a:cs typeface="Calibri" pitchFamily="34" charset="-120"/>
              </a:rPr>
              <a:t>13</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CFE0D6"/>
                </a:solidFill>
                <a:latin typeface="Calibri" pitchFamily="34" charset="0"/>
                <a:ea typeface="Calibri" pitchFamily="34" charset="-122"/>
                <a:cs typeface="Calibri" pitchFamily="34" charset="-120"/>
              </a:rPr>
              <a:t>REGULATORY PATHWAY</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7FA98F"/>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7FA98F"/>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7FA98F"/>
                </a:solidFill>
                <a:latin typeface="Calibri" pitchFamily="34" charset="0"/>
                <a:ea typeface="Calibri" pitchFamily="34" charset="-122"/>
                <a:cs typeface="Calibri" pitchFamily="34" charset="-120"/>
              </a:rPr>
              <a:t>14</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F0EEE6"/>
                </a:solidFill>
                <a:latin typeface="Calibri" pitchFamily="34" charset="0"/>
                <a:ea typeface="Calibri" pitchFamily="34" charset="-122"/>
                <a:cs typeface="Calibri" pitchFamily="34" charset="-120"/>
              </a:rPr>
              <a:t>An operationally authorised corridor, not a pre-approved one.</a:t>
            </a:r>
            <a:endParaRPr lang="en-US" sz="2700" dirty="0"/>
          </a:p>
        </p:txBody>
      </p:sp>
      <p:sp>
        <p:nvSpPr>
          <p:cNvPr id="9" name="Shape 7"/>
          <p:cNvSpPr/>
          <p:nvPr/>
        </p:nvSpPr>
        <p:spPr>
          <a:xfrm>
            <a:off x="640080" y="1783080"/>
            <a:ext cx="10911535" cy="1188720"/>
          </a:xfrm>
          <a:prstGeom prst="roundRect">
            <a:avLst>
              <a:gd name="adj" fmla="val 5385"/>
            </a:avLst>
          </a:prstGeom>
          <a:solidFill>
            <a:srgbClr val="3A2A22"/>
          </a:solidFill>
          <a:ln/>
        </p:spPr>
      </p:sp>
      <p:sp>
        <p:nvSpPr>
          <p:cNvPr id="10" name="Text 8"/>
          <p:cNvSpPr txBox="1"/>
          <p:nvPr/>
        </p:nvSpPr>
        <p:spPr>
          <a:xfrm>
            <a:off x="914400" y="1783080"/>
            <a:ext cx="10362895" cy="1188720"/>
          </a:xfrm>
          <a:prstGeom prst="rect">
            <a:avLst/>
          </a:prstGeom>
          <a:noFill/>
          <a:ln/>
        </p:spPr>
        <p:txBody>
          <a:bodyPr wrap="square" lIns="0" tIns="0" rIns="0" bIns="0" rtlCol="0" anchor="ctr"/>
          <a:lstStyle/>
          <a:p>
            <a:pPr indent="0" marL="0">
              <a:lnSpc>
                <a:spcPct val="125000"/>
              </a:lnSpc>
              <a:buNone/>
            </a:pPr>
            <a:r>
              <a:rPr lang="en-US" sz="1200" b="1" spc="150" kern="0" dirty="0">
                <a:solidFill>
                  <a:srgbClr val="FF9D83"/>
                </a:solidFill>
                <a:latin typeface="Calibri" pitchFamily="34" charset="0"/>
                <a:ea typeface="Calibri" pitchFamily="34" charset="-122"/>
                <a:cs typeface="Calibri" pitchFamily="34" charset="-120"/>
              </a:rPr>
              <a:t>THE HONEST STARTING POINT  </a:t>
            </a:r>
            <a:pPr indent="0" marL="0">
              <a:lnSpc>
                <a:spcPct val="125000"/>
              </a:lnSpc>
              <a:buNone/>
            </a:pPr>
            <a:r>
              <a:rPr lang="en-US" sz="1200" dirty="0">
                <a:solidFill>
                  <a:srgbClr val="F0EEE6"/>
                </a:solidFill>
                <a:latin typeface="Calibri" pitchFamily="34" charset="0"/>
                <a:ea typeface="Calibri" pitchFamily="34" charset="-122"/>
                <a:cs typeface="Calibri" pitchFamily="34" charset="-120"/>
              </a:rPr>
              <a:t>ILT (the Dutch aviation inspectorate) states that BVLOS flights in the Netherlands can currently only take place in controlled or ‘atypical’ airspace, and the standard BVLOS scenario (STS-02) covers sparsely populated areas only. An urban BVLOS corridor therefore needs a bespoke authorisation route. This is our largest timeline risk, which is why the plan starts with authority engagement, not flights.</a:t>
            </a:r>
            <a:endParaRPr lang="en-US" sz="1200" dirty="0"/>
          </a:p>
        </p:txBody>
      </p:sp>
      <p:sp>
        <p:nvSpPr>
          <p:cNvPr id="11" name="Shape 9"/>
          <p:cNvSpPr/>
          <p:nvPr/>
        </p:nvSpPr>
        <p:spPr>
          <a:xfrm>
            <a:off x="640080" y="3246120"/>
            <a:ext cx="2556434" cy="2331720"/>
          </a:xfrm>
          <a:prstGeom prst="roundRect">
            <a:avLst>
              <a:gd name="adj" fmla="val 2745"/>
            </a:avLst>
          </a:prstGeom>
          <a:solidFill>
            <a:srgbClr val="12281F"/>
          </a:solidFill>
          <a:ln w="12700">
            <a:solidFill>
              <a:srgbClr val="2B4A3F"/>
            </a:solidFill>
            <a:prstDash val="solid"/>
          </a:ln>
        </p:spPr>
      </p:sp>
      <p:sp>
        <p:nvSpPr>
          <p:cNvPr id="12" name="Shape 10"/>
          <p:cNvSpPr/>
          <p:nvPr/>
        </p:nvSpPr>
        <p:spPr>
          <a:xfrm>
            <a:off x="868680" y="3456432"/>
            <a:ext cx="438912" cy="438912"/>
          </a:xfrm>
          <a:prstGeom prst="ellipse">
            <a:avLst/>
          </a:prstGeom>
          <a:solidFill>
            <a:srgbClr val="C9FF4A"/>
          </a:solidFill>
          <a:ln/>
        </p:spPr>
      </p:sp>
      <p:sp>
        <p:nvSpPr>
          <p:cNvPr id="13" name="Text 11"/>
          <p:cNvSpPr txBox="1"/>
          <p:nvPr/>
        </p:nvSpPr>
        <p:spPr>
          <a:xfrm>
            <a:off x="868680" y="345643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1</a:t>
            </a:r>
            <a:endParaRPr lang="en-US" sz="1500" dirty="0"/>
          </a:p>
        </p:txBody>
      </p:sp>
      <p:sp>
        <p:nvSpPr>
          <p:cNvPr id="14" name="Text 12"/>
          <p:cNvSpPr txBox="1"/>
          <p:nvPr/>
        </p:nvSpPr>
        <p:spPr>
          <a:xfrm>
            <a:off x="868680" y="4005072"/>
            <a:ext cx="2099234" cy="457200"/>
          </a:xfrm>
          <a:prstGeom prst="rect">
            <a:avLst/>
          </a:prstGeom>
          <a:noFill/>
          <a:ln/>
        </p:spPr>
        <p:txBody>
          <a:bodyPr wrap="square" lIns="0" tIns="0" rIns="0" bIns="0" rtlCol="0" anchor="t"/>
          <a:lstStyle/>
          <a:p>
            <a:pPr indent="0" marL="0">
              <a:buNone/>
            </a:pPr>
            <a:r>
              <a:rPr lang="en-US" sz="1400" b="1" dirty="0">
                <a:solidFill>
                  <a:srgbClr val="F0EEE6"/>
                </a:solidFill>
                <a:latin typeface="Calibri" pitchFamily="34" charset="0"/>
                <a:ea typeface="Calibri" pitchFamily="34" charset="-122"/>
                <a:cs typeface="Calibri" pitchFamily="34" charset="-120"/>
              </a:rPr>
              <a:t>Authority engagement</a:t>
            </a:r>
            <a:endParaRPr lang="en-US" sz="1400" dirty="0"/>
          </a:p>
        </p:txBody>
      </p:sp>
      <p:sp>
        <p:nvSpPr>
          <p:cNvPr id="15" name="Text 13"/>
          <p:cNvSpPr txBox="1"/>
          <p:nvPr/>
        </p:nvSpPr>
        <p:spPr>
          <a:xfrm>
            <a:off x="868680" y="4480560"/>
            <a:ext cx="2099234" cy="1051560"/>
          </a:xfrm>
          <a:prstGeom prst="rect">
            <a:avLst/>
          </a:prstGeom>
          <a:noFill/>
          <a:ln/>
        </p:spPr>
        <p:txBody>
          <a:bodyPr wrap="square" lIns="0" tIns="0" rIns="0" bIns="0" rtlCol="0" anchor="t"/>
          <a:lstStyle/>
          <a:p>
            <a:pPr indent="0" marL="0">
              <a:lnSpc>
                <a:spcPct val="122000"/>
              </a:lnSpc>
              <a:buNone/>
            </a:pPr>
            <a:r>
              <a:rPr lang="en-US" sz="1100" dirty="0">
                <a:solidFill>
                  <a:srgbClr val="C2CCC4"/>
                </a:solidFill>
                <a:latin typeface="Calibri" pitchFamily="34" charset="0"/>
                <a:ea typeface="Calibri" pitchFamily="34" charset="-122"/>
                <a:cs typeface="Calibri" pitchFamily="34" charset="-120"/>
              </a:rPr>
              <a:t>Early dialogue with ILT, the municipality and hospital sites on route, airspace and ground-risk options.</a:t>
            </a:r>
            <a:endParaRPr lang="en-US" sz="1100" dirty="0"/>
          </a:p>
        </p:txBody>
      </p:sp>
      <p:sp>
        <p:nvSpPr>
          <p:cNvPr id="16" name="Shape 14"/>
          <p:cNvSpPr/>
          <p:nvPr/>
        </p:nvSpPr>
        <p:spPr>
          <a:xfrm>
            <a:off x="3425114" y="3246120"/>
            <a:ext cx="2556434" cy="2331720"/>
          </a:xfrm>
          <a:prstGeom prst="roundRect">
            <a:avLst>
              <a:gd name="adj" fmla="val 2745"/>
            </a:avLst>
          </a:prstGeom>
          <a:solidFill>
            <a:srgbClr val="12281F"/>
          </a:solidFill>
          <a:ln w="12700">
            <a:solidFill>
              <a:srgbClr val="2B4A3F"/>
            </a:solidFill>
            <a:prstDash val="solid"/>
          </a:ln>
        </p:spPr>
      </p:sp>
      <p:sp>
        <p:nvSpPr>
          <p:cNvPr id="17" name="Shape 15"/>
          <p:cNvSpPr/>
          <p:nvPr/>
        </p:nvSpPr>
        <p:spPr>
          <a:xfrm>
            <a:off x="3653714" y="3456432"/>
            <a:ext cx="438912" cy="438912"/>
          </a:xfrm>
          <a:prstGeom prst="ellipse">
            <a:avLst/>
          </a:prstGeom>
          <a:solidFill>
            <a:srgbClr val="C9FF4A"/>
          </a:solidFill>
          <a:ln/>
        </p:spPr>
      </p:sp>
      <p:sp>
        <p:nvSpPr>
          <p:cNvPr id="18" name="Text 16"/>
          <p:cNvSpPr txBox="1"/>
          <p:nvPr/>
        </p:nvSpPr>
        <p:spPr>
          <a:xfrm>
            <a:off x="3653714" y="345643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2</a:t>
            </a:r>
            <a:endParaRPr lang="en-US" sz="1500" dirty="0"/>
          </a:p>
        </p:txBody>
      </p:sp>
      <p:sp>
        <p:nvSpPr>
          <p:cNvPr id="19" name="Text 17"/>
          <p:cNvSpPr txBox="1"/>
          <p:nvPr/>
        </p:nvSpPr>
        <p:spPr>
          <a:xfrm>
            <a:off x="3653714" y="4005072"/>
            <a:ext cx="2099234" cy="457200"/>
          </a:xfrm>
          <a:prstGeom prst="rect">
            <a:avLst/>
          </a:prstGeom>
          <a:noFill/>
          <a:ln/>
        </p:spPr>
        <p:txBody>
          <a:bodyPr wrap="square" lIns="0" tIns="0" rIns="0" bIns="0" rtlCol="0" anchor="t"/>
          <a:lstStyle/>
          <a:p>
            <a:pPr indent="0" marL="0">
              <a:buNone/>
            </a:pPr>
            <a:r>
              <a:rPr lang="en-US" sz="1400" b="1" dirty="0">
                <a:solidFill>
                  <a:srgbClr val="F0EEE6"/>
                </a:solidFill>
                <a:latin typeface="Calibri" pitchFamily="34" charset="0"/>
                <a:ea typeface="Calibri" pitchFamily="34" charset="-122"/>
                <a:cs typeface="Calibri" pitchFamily="34" charset="-120"/>
              </a:rPr>
              <a:t>ConOps + risk assessment</a:t>
            </a:r>
            <a:endParaRPr lang="en-US" sz="1400" dirty="0"/>
          </a:p>
        </p:txBody>
      </p:sp>
      <p:sp>
        <p:nvSpPr>
          <p:cNvPr id="20" name="Text 18"/>
          <p:cNvSpPr txBox="1"/>
          <p:nvPr/>
        </p:nvSpPr>
        <p:spPr>
          <a:xfrm>
            <a:off x="3653714" y="4480560"/>
            <a:ext cx="2099234" cy="1051560"/>
          </a:xfrm>
          <a:prstGeom prst="rect">
            <a:avLst/>
          </a:prstGeom>
          <a:noFill/>
          <a:ln/>
        </p:spPr>
        <p:txBody>
          <a:bodyPr wrap="square" lIns="0" tIns="0" rIns="0" bIns="0" rtlCol="0" anchor="t"/>
          <a:lstStyle/>
          <a:p>
            <a:pPr indent="0" marL="0">
              <a:lnSpc>
                <a:spcPct val="122000"/>
              </a:lnSpc>
              <a:buNone/>
            </a:pPr>
            <a:r>
              <a:rPr lang="en-US" sz="1100" dirty="0">
                <a:solidFill>
                  <a:srgbClr val="C2CCC4"/>
                </a:solidFill>
                <a:latin typeface="Calibri" pitchFamily="34" charset="0"/>
                <a:ea typeface="Calibri" pitchFamily="34" charset="-122"/>
                <a:cs typeface="Calibri" pitchFamily="34" charset="-120"/>
              </a:rPr>
              <a:t>Operator leads the SORA-based assessment; Simplycity supplies the workflow, gate logic and evidence design.</a:t>
            </a:r>
            <a:endParaRPr lang="en-US" sz="1100" dirty="0"/>
          </a:p>
        </p:txBody>
      </p:sp>
      <p:sp>
        <p:nvSpPr>
          <p:cNvPr id="21" name="Shape 19"/>
          <p:cNvSpPr/>
          <p:nvPr/>
        </p:nvSpPr>
        <p:spPr>
          <a:xfrm>
            <a:off x="6210148" y="3246120"/>
            <a:ext cx="2556434" cy="2331720"/>
          </a:xfrm>
          <a:prstGeom prst="roundRect">
            <a:avLst>
              <a:gd name="adj" fmla="val 2745"/>
            </a:avLst>
          </a:prstGeom>
          <a:solidFill>
            <a:srgbClr val="12281F"/>
          </a:solidFill>
          <a:ln w="12700">
            <a:solidFill>
              <a:srgbClr val="2B4A3F"/>
            </a:solidFill>
            <a:prstDash val="solid"/>
          </a:ln>
        </p:spPr>
      </p:sp>
      <p:sp>
        <p:nvSpPr>
          <p:cNvPr id="22" name="Shape 20"/>
          <p:cNvSpPr/>
          <p:nvPr/>
        </p:nvSpPr>
        <p:spPr>
          <a:xfrm>
            <a:off x="6438748" y="3456432"/>
            <a:ext cx="438912" cy="438912"/>
          </a:xfrm>
          <a:prstGeom prst="ellipse">
            <a:avLst/>
          </a:prstGeom>
          <a:solidFill>
            <a:srgbClr val="C9FF4A"/>
          </a:solidFill>
          <a:ln/>
        </p:spPr>
      </p:sp>
      <p:sp>
        <p:nvSpPr>
          <p:cNvPr id="23" name="Text 21"/>
          <p:cNvSpPr txBox="1"/>
          <p:nvPr/>
        </p:nvSpPr>
        <p:spPr>
          <a:xfrm>
            <a:off x="6438748" y="345643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3</a:t>
            </a:r>
            <a:endParaRPr lang="en-US" sz="1500" dirty="0"/>
          </a:p>
        </p:txBody>
      </p:sp>
      <p:sp>
        <p:nvSpPr>
          <p:cNvPr id="24" name="Text 22"/>
          <p:cNvSpPr txBox="1"/>
          <p:nvPr/>
        </p:nvSpPr>
        <p:spPr>
          <a:xfrm>
            <a:off x="6438748" y="4005072"/>
            <a:ext cx="2099234" cy="457200"/>
          </a:xfrm>
          <a:prstGeom prst="rect">
            <a:avLst/>
          </a:prstGeom>
          <a:noFill/>
          <a:ln/>
        </p:spPr>
        <p:txBody>
          <a:bodyPr wrap="square" lIns="0" tIns="0" rIns="0" bIns="0" rtlCol="0" anchor="t"/>
          <a:lstStyle/>
          <a:p>
            <a:pPr indent="0" marL="0">
              <a:buNone/>
            </a:pPr>
            <a:r>
              <a:rPr lang="en-US" sz="1400" b="1" dirty="0">
                <a:solidFill>
                  <a:srgbClr val="F0EEE6"/>
                </a:solidFill>
                <a:latin typeface="Calibri" pitchFamily="34" charset="0"/>
                <a:ea typeface="Calibri" pitchFamily="34" charset="-122"/>
                <a:cs typeface="Calibri" pitchFamily="34" charset="-120"/>
              </a:rPr>
              <a:t>Supervised demonstrations</a:t>
            </a:r>
            <a:endParaRPr lang="en-US" sz="1400" dirty="0"/>
          </a:p>
        </p:txBody>
      </p:sp>
      <p:sp>
        <p:nvSpPr>
          <p:cNvPr id="25" name="Text 23"/>
          <p:cNvSpPr txBox="1"/>
          <p:nvPr/>
        </p:nvSpPr>
        <p:spPr>
          <a:xfrm>
            <a:off x="6438748" y="4480560"/>
            <a:ext cx="2099234" cy="1051560"/>
          </a:xfrm>
          <a:prstGeom prst="rect">
            <a:avLst/>
          </a:prstGeom>
          <a:noFill/>
          <a:ln/>
        </p:spPr>
        <p:txBody>
          <a:bodyPr wrap="square" lIns="0" tIns="0" rIns="0" bIns="0" rtlCol="0" anchor="t"/>
          <a:lstStyle/>
          <a:p>
            <a:pPr indent="0" marL="0">
              <a:lnSpc>
                <a:spcPct val="122000"/>
              </a:lnSpc>
              <a:buNone/>
            </a:pPr>
            <a:r>
              <a:rPr lang="en-US" sz="1100" dirty="0">
                <a:solidFill>
                  <a:srgbClr val="C2CCC4"/>
                </a:solidFill>
                <a:latin typeface="Calibri" pitchFamily="34" charset="0"/>
                <a:ea typeface="Calibri" pitchFamily="34" charset="-122"/>
                <a:cs typeface="Calibri" pitchFamily="34" charset="-120"/>
              </a:rPr>
              <a:t>Measured aircraft, energy, noise and exception data under whatever permission the stage allows.</a:t>
            </a:r>
            <a:endParaRPr lang="en-US" sz="1100" dirty="0"/>
          </a:p>
        </p:txBody>
      </p:sp>
      <p:sp>
        <p:nvSpPr>
          <p:cNvPr id="26" name="Shape 24"/>
          <p:cNvSpPr/>
          <p:nvPr/>
        </p:nvSpPr>
        <p:spPr>
          <a:xfrm>
            <a:off x="8995181" y="3246120"/>
            <a:ext cx="2556434" cy="2331720"/>
          </a:xfrm>
          <a:prstGeom prst="roundRect">
            <a:avLst>
              <a:gd name="adj" fmla="val 2745"/>
            </a:avLst>
          </a:prstGeom>
          <a:solidFill>
            <a:srgbClr val="12281F"/>
          </a:solidFill>
          <a:ln w="12700">
            <a:solidFill>
              <a:srgbClr val="2B4A3F"/>
            </a:solidFill>
            <a:prstDash val="solid"/>
          </a:ln>
        </p:spPr>
      </p:sp>
      <p:sp>
        <p:nvSpPr>
          <p:cNvPr id="27" name="Shape 25"/>
          <p:cNvSpPr/>
          <p:nvPr/>
        </p:nvSpPr>
        <p:spPr>
          <a:xfrm>
            <a:off x="9223781" y="3456432"/>
            <a:ext cx="438912" cy="438912"/>
          </a:xfrm>
          <a:prstGeom prst="ellipse">
            <a:avLst/>
          </a:prstGeom>
          <a:solidFill>
            <a:srgbClr val="C9FF4A"/>
          </a:solidFill>
          <a:ln/>
        </p:spPr>
      </p:sp>
      <p:sp>
        <p:nvSpPr>
          <p:cNvPr id="28" name="Text 26"/>
          <p:cNvSpPr txBox="1"/>
          <p:nvPr/>
        </p:nvSpPr>
        <p:spPr>
          <a:xfrm>
            <a:off x="9223781" y="345643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4</a:t>
            </a:r>
            <a:endParaRPr lang="en-US" sz="1500" dirty="0"/>
          </a:p>
        </p:txBody>
      </p:sp>
      <p:sp>
        <p:nvSpPr>
          <p:cNvPr id="29" name="Text 27"/>
          <p:cNvSpPr txBox="1"/>
          <p:nvPr/>
        </p:nvSpPr>
        <p:spPr>
          <a:xfrm>
            <a:off x="9223781" y="4005072"/>
            <a:ext cx="2099234" cy="457200"/>
          </a:xfrm>
          <a:prstGeom prst="rect">
            <a:avLst/>
          </a:prstGeom>
          <a:noFill/>
          <a:ln/>
        </p:spPr>
        <p:txBody>
          <a:bodyPr wrap="square" lIns="0" tIns="0" rIns="0" bIns="0" rtlCol="0" anchor="t"/>
          <a:lstStyle/>
          <a:p>
            <a:pPr indent="0" marL="0">
              <a:buNone/>
            </a:pPr>
            <a:r>
              <a:rPr lang="en-US" sz="1400" b="1" dirty="0">
                <a:solidFill>
                  <a:srgbClr val="F0EEE6"/>
                </a:solidFill>
                <a:latin typeface="Calibri" pitchFamily="34" charset="0"/>
                <a:ea typeface="Calibri" pitchFamily="34" charset="-122"/>
                <a:cs typeface="Calibri" pitchFamily="34" charset="-120"/>
              </a:rPr>
              <a:t>Limited pilot under an OA</a:t>
            </a:r>
            <a:endParaRPr lang="en-US" sz="1400" dirty="0"/>
          </a:p>
        </p:txBody>
      </p:sp>
      <p:sp>
        <p:nvSpPr>
          <p:cNvPr id="30" name="Text 28"/>
          <p:cNvSpPr txBox="1"/>
          <p:nvPr/>
        </p:nvSpPr>
        <p:spPr>
          <a:xfrm>
            <a:off x="9223781" y="4480560"/>
            <a:ext cx="2099234" cy="1051560"/>
          </a:xfrm>
          <a:prstGeom prst="rect">
            <a:avLst/>
          </a:prstGeom>
          <a:noFill/>
          <a:ln/>
        </p:spPr>
        <p:txBody>
          <a:bodyPr wrap="square" lIns="0" tIns="0" rIns="0" bIns="0" rtlCol="0" anchor="t"/>
          <a:lstStyle/>
          <a:p>
            <a:pPr indent="0" marL="0">
              <a:lnSpc>
                <a:spcPct val="122000"/>
              </a:lnSpc>
              <a:buNone/>
            </a:pPr>
            <a:r>
              <a:rPr lang="en-US" sz="1100" dirty="0">
                <a:solidFill>
                  <a:srgbClr val="C2CCC4"/>
                </a:solidFill>
                <a:latin typeface="Calibri" pitchFamily="34" charset="0"/>
                <a:ea typeface="Calibri" pitchFamily="34" charset="-122"/>
                <a:cs typeface="Calibri" pitchFamily="34" charset="-120"/>
              </a:rPr>
              <a:t>Operator holds the operational authorisation; Simplycity is the audit and coordination record.</a:t>
            </a:r>
            <a:endParaRPr lang="en-US" sz="1100" dirty="0"/>
          </a:p>
        </p:txBody>
      </p:sp>
      <p:sp>
        <p:nvSpPr>
          <p:cNvPr id="31" name="Text 29"/>
          <p:cNvSpPr txBox="1"/>
          <p:nvPr/>
        </p:nvSpPr>
        <p:spPr>
          <a:xfrm>
            <a:off x="640080" y="5760720"/>
            <a:ext cx="10911535" cy="457200"/>
          </a:xfrm>
          <a:prstGeom prst="rect">
            <a:avLst/>
          </a:prstGeom>
          <a:noFill/>
          <a:ln/>
        </p:spPr>
        <p:txBody>
          <a:bodyPr wrap="square" lIns="0" tIns="0" rIns="0" bIns="0" rtlCol="0" anchor="t"/>
          <a:lstStyle/>
          <a:p>
            <a:pPr indent="0" marL="0">
              <a:buNone/>
            </a:pPr>
            <a:r>
              <a:rPr lang="en-US" sz="1000" dirty="0">
                <a:solidFill>
                  <a:srgbClr val="7FA98F"/>
                </a:solidFill>
                <a:latin typeface="Calibri" pitchFamily="34" charset="0"/>
                <a:ea typeface="Calibri" pitchFamily="34" charset="-122"/>
                <a:cs typeface="Calibri" pitchFamily="34" charset="-120"/>
              </a:rPr>
              <a:t>Simplycity never holds the flight authorisation unless it deliberately becomes an operator. Source: ilent.nl, ‘Dronecategorie Specifiek’ (accessed September 2026).</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14</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VALIDATION PLAN</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15</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Don’t believe our assumptions. Fund the experiments.</a:t>
            </a:r>
            <a:endParaRPr lang="en-US" sz="2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40080" y="2011680"/>
          <a:ext cx="10911535" cy="914400"/>
        </p:xfrm>
        <a:graphic>
          <a:graphicData uri="http://schemas.openxmlformats.org/drawingml/2006/table">
            <a:tbl>
              <a:tblPr/>
              <a:tblGrid>
                <a:gridCol w="2788920"/>
                <a:gridCol w="3108960"/>
                <a:gridCol w="2697480"/>
                <a:gridCol w="2316175"/>
              </a:tblGrid>
              <a:tr h="502920">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Hypothesis</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Experiment</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Evidence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150" b="1" dirty="0">
                          <a:solidFill>
                            <a:srgbClr val="F0EEE6"/>
                          </a:solidFill>
                          <a:latin typeface="Calibri" pitchFamily="34" charset="0"/>
                          <a:ea typeface="Calibri" pitchFamily="34" charset="-122"/>
                          <a:cs typeface="Calibri" pitchFamily="34" charset="-120"/>
                        </a:rPr>
                        <a:t>Decision it drives</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A 17-minute service is possible on this route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Supervised flights on the reference route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Measured door-to-door times, diversions</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Continue, or change the route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Hospitals value the time saved</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Structured interviews + a priced offer to the anchor partner</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Stated and signed willingness to pay per movement</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Pricing, and which samples are eligible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Enough eligible movements exist</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Count urgent movements with the partner’s lab data</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Movements per day on the route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Corridor economics (6 / 12 / 30 per day)</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Operator economics work</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Formal quotes from 2+ licensed operators</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 per flight at pilot volume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Customer price and corridor model</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Residents accept the route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Before-and-after survey in the corridor impact area</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Sentiment, noise complaints, sample size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Site and route selection</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A regulatory pathway is viable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Authority engagement + operator SORA draft</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Written feedback, conditions, timeline</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Pilot design and timing</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rgbClr val="10211D"/>
                          </a:solidFill>
                          <a:latin typeface="Calibri" pitchFamily="34" charset="0"/>
                          <a:ea typeface="Calibri" pitchFamily="34" charset="-122"/>
                          <a:cs typeface="Calibri" pitchFamily="34" charset="-120"/>
                        </a:rPr>
                        <a:t>Simplycity can charge on top</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Commercial pilot contract</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Fees paid for setup, orchestration and platform</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150" dirty="0">
                          <a:solidFill>
                            <a:srgbClr val="10211D"/>
                          </a:solidFill>
                          <a:latin typeface="Calibri" pitchFamily="34" charset="0"/>
                          <a:ea typeface="Calibri" pitchFamily="34" charset="-122"/>
                          <a:cs typeface="Calibri" pitchFamily="34" charset="-120"/>
                        </a:rPr>
                        <a:t>SaaS pricing for corridor 2</a:t>
                      </a:r>
                      <a:endParaRPr lang="en-US" sz="11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15</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PRINCIPAL RISKS</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16</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Named risks, named mitigations.</a:t>
            </a:r>
            <a:endParaRPr lang="en-US" sz="27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40080" y="2011680"/>
          <a:ext cx="10911535" cy="914400"/>
        </p:xfrm>
        <a:graphic>
          <a:graphicData uri="http://schemas.openxmlformats.org/drawingml/2006/table">
            <a:tbl>
              <a:tblPr/>
              <a:tblGrid>
                <a:gridCol w="3566160"/>
                <a:gridCol w="7345375"/>
              </a:tblGrid>
              <a:tr h="475488">
                <a:tc>
                  <a:txBody>
                    <a:bodyPr/>
                    <a:lstStyle/>
                    <a:p>
                      <a:pPr indent="0" marL="0">
                        <a:buNone/>
                      </a:pPr>
                      <a:r>
                        <a:rPr lang="en-US" sz="1250" b="1" dirty="0">
                          <a:solidFill>
                            <a:srgbClr val="F0EEE6"/>
                          </a:solidFill>
                          <a:latin typeface="Calibri" pitchFamily="34" charset="0"/>
                          <a:ea typeface="Calibri" pitchFamily="34" charset="-122"/>
                          <a:cs typeface="Calibri" pitchFamily="34" charset="-120"/>
                        </a:rPr>
                        <a:t>Risk</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c>
                  <a:txBody>
                    <a:bodyPr/>
                    <a:lstStyle/>
                    <a:p>
                      <a:pPr indent="0" marL="0">
                        <a:buNone/>
                      </a:pPr>
                      <a:r>
                        <a:rPr lang="en-US" sz="1250" b="1" dirty="0">
                          <a:solidFill>
                            <a:srgbClr val="F0EEE6"/>
                          </a:solidFill>
                          <a:latin typeface="Calibri" pitchFamily="34" charset="0"/>
                          <a:ea typeface="Calibri" pitchFamily="34" charset="-122"/>
                          <a:cs typeface="Calibri" pitchFamily="34" charset="-120"/>
                        </a:rPr>
                        <a:t>Mitigation</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183A31"/>
                    </a:solidFill>
                  </a:tcPr>
                </a:tc>
              </a:tr>
              <a:tr h="475488">
                <a:tc>
                  <a:txBody>
                    <a:bodyPr/>
                    <a:lstStyle/>
                    <a:p>
                      <a:pPr indent="0" marL="0">
                        <a:buNone/>
                      </a:pPr>
                      <a:r>
                        <a:rPr lang="en-US" sz="1250" b="1" dirty="0">
                          <a:solidFill>
                            <a:srgbClr val="B85A3E"/>
                          </a:solidFill>
                          <a:latin typeface="Calibri" pitchFamily="34" charset="0"/>
                          <a:ea typeface="Calibri" pitchFamily="34" charset="-122"/>
                          <a:cs typeface="Calibri" pitchFamily="34" charset="-120"/>
                        </a:rPr>
                        <a:t>Customers won’t pay the premium</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Price test before the pilot; target only samples where time changes outcomes; no build-out before a signed sponsor.</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475488">
                <a:tc>
                  <a:txBody>
                    <a:bodyPr/>
                    <a:lstStyle/>
                    <a:p>
                      <a:pPr indent="0" marL="0">
                        <a:buNone/>
                      </a:pPr>
                      <a:r>
                        <a:rPr lang="en-US" sz="1250" b="1" dirty="0">
                          <a:solidFill>
                            <a:srgbClr val="B85A3E"/>
                          </a:solidFill>
                          <a:latin typeface="Calibri" pitchFamily="34" charset="0"/>
                          <a:ea typeface="Calibri" pitchFamily="34" charset="-122"/>
                          <a:cs typeface="Calibri" pitchFamily="34" charset="-120"/>
                        </a:rPr>
                        <a:t>Corridor utilisation is too low</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Count real eligible movements first; design corridor 1 as a hub serving several sites, not one point-to-point line.</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475488">
                <a:tc>
                  <a:txBody>
                    <a:bodyPr/>
                    <a:lstStyle/>
                    <a:p>
                      <a:pPr indent="0" marL="0">
                        <a:buNone/>
                      </a:pPr>
                      <a:r>
                        <a:rPr lang="en-US" sz="1250" b="1" dirty="0">
                          <a:solidFill>
                            <a:srgbClr val="10211D"/>
                          </a:solidFill>
                          <a:latin typeface="Calibri" pitchFamily="34" charset="0"/>
                          <a:ea typeface="Calibri" pitchFamily="34" charset="-122"/>
                          <a:cs typeface="Calibri" pitchFamily="34" charset="-120"/>
                        </a:rPr>
                        <a:t>Approval timeline extends</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Narrow, controlled route; authority engagement from month 0; stage spending by evidence gates.</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475488">
                <a:tc>
                  <a:txBody>
                    <a:bodyPr/>
                    <a:lstStyle/>
                    <a:p>
                      <a:pPr indent="0" marL="0">
                        <a:buNone/>
                      </a:pPr>
                      <a:r>
                        <a:rPr lang="en-US" sz="1250" b="1" dirty="0">
                          <a:solidFill>
                            <a:srgbClr val="10211D"/>
                          </a:solidFill>
                          <a:latin typeface="Calibri" pitchFamily="34" charset="0"/>
                          <a:ea typeface="Calibri" pitchFamily="34" charset="-122"/>
                          <a:cs typeface="Calibri" pitchFamily="34" charset="-120"/>
                        </a:rPr>
                        <a:t>OEM performance falls short</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SC-17 stays supplier-neutral; score several candidates; change assumptions transparently.</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475488">
                <a:tc>
                  <a:txBody>
                    <a:bodyPr/>
                    <a:lstStyle/>
                    <a:p>
                      <a:pPr indent="0" marL="0">
                        <a:buNone/>
                      </a:pPr>
                      <a:r>
                        <a:rPr lang="en-US" sz="1250" b="1" dirty="0">
                          <a:solidFill>
                            <a:srgbClr val="10211D"/>
                          </a:solidFill>
                          <a:latin typeface="Calibri" pitchFamily="34" charset="0"/>
                          <a:ea typeface="Calibri" pitchFamily="34" charset="-122"/>
                          <a:cs typeface="Calibri" pitchFamily="34" charset="-120"/>
                        </a:rPr>
                        <a:t>Hub or community resistance</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Survey sites early; publish measured (not claimed) noise; a clear incident process.</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475488">
                <a:tc>
                  <a:txBody>
                    <a:bodyPr/>
                    <a:lstStyle/>
                    <a:p>
                      <a:pPr indent="0" marL="0">
                        <a:buNone/>
                      </a:pPr>
                      <a:r>
                        <a:rPr lang="en-US" sz="1250" b="1" dirty="0">
                          <a:solidFill>
                            <a:srgbClr val="10211D"/>
                          </a:solidFill>
                          <a:latin typeface="Calibri" pitchFamily="34" charset="0"/>
                          <a:ea typeface="Calibri" pitchFamily="34" charset="-122"/>
                          <a:cs typeface="Calibri" pitchFamily="34" charset="-120"/>
                        </a:rPr>
                        <a:t>Clinical workflow harder than flight</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Co-design with care partners; validate custody, temperature and exceptions before the pilot.</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r h="475488">
                <a:tc>
                  <a:txBody>
                    <a:bodyPr/>
                    <a:lstStyle/>
                    <a:p>
                      <a:pPr indent="0" marL="0">
                        <a:buNone/>
                      </a:pPr>
                      <a:r>
                        <a:rPr lang="en-US" sz="1250" b="1" dirty="0">
                          <a:solidFill>
                            <a:srgbClr val="10211D"/>
                          </a:solidFill>
                          <a:latin typeface="Calibri" pitchFamily="34" charset="0"/>
                          <a:ea typeface="Calibri" pitchFamily="34" charset="-122"/>
                          <a:cs typeface="Calibri" pitchFamily="34" charset="-120"/>
                        </a:rPr>
                        <a:t>Platform not differentiated enough</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Focus on multi-party release, audit and fleet-agnostic integration, not generic telemetry.</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E7E4D8"/>
                    </a:solidFill>
                  </a:tcPr>
                </a:tc>
              </a:tr>
              <a:tr h="475488">
                <a:tc>
                  <a:txBody>
                    <a:bodyPr/>
                    <a:lstStyle/>
                    <a:p>
                      <a:pPr indent="0" marL="0">
                        <a:buNone/>
                      </a:pPr>
                      <a:r>
                        <a:rPr lang="en-US" sz="1250" b="1" dirty="0">
                          <a:solidFill>
                            <a:srgbClr val="10211D"/>
                          </a:solidFill>
                          <a:latin typeface="Calibri" pitchFamily="34" charset="0"/>
                          <a:ea typeface="Calibri" pitchFamily="34" charset="-122"/>
                          <a:cs typeface="Calibri" pitchFamily="34" charset="-120"/>
                        </a:rPr>
                        <a:t>Capital intensity grows</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c>
                  <a:txBody>
                    <a:bodyPr/>
                    <a:lstStyle/>
                    <a:p>
                      <a:pPr indent="0" marL="0">
                        <a:buNone/>
                      </a:pPr>
                      <a:r>
                        <a:rPr lang="en-US" sz="1250" dirty="0">
                          <a:solidFill>
                            <a:srgbClr val="10211D"/>
                          </a:solidFill>
                          <a:latin typeface="Calibri" pitchFamily="34" charset="0"/>
                          <a:ea typeface="Calibri" pitchFamily="34" charset="-122"/>
                          <a:cs typeface="Calibri" pitchFamily="34" charset="-120"/>
                        </a:rPr>
                        <a:t>No fleet ownership by default; hardware commitments only after coalition and route diligence.</a:t>
                      </a:r>
                      <a:endParaRPr lang="en-US" sz="1250" dirty="0">
                        <a:latin typeface="Calibri" charset="0"/>
                        <a:ea typeface="Calibri" charset="0"/>
                        <a:cs typeface="Calibri" charset="0"/>
                      </a:endParaRPr>
                    </a:p>
                  </a:txBody>
                  <a:tcPr marL="101600" marR="101600" marT="38100" marB="38100" anchor="ctr">
                    <a:lnL w="12700" cap="flat" cmpd="sng" algn="ctr">
                      <a:solidFill>
                        <a:srgbClr val="D8D6CC"/>
                      </a:solidFill>
                      <a:prstDash val="solid"/>
                      <a:round/>
                      <a:headEnd type="none" w="med" len="med"/>
                      <a:tailEnd type="none" w="med" len="med"/>
                    </a:lnL>
                    <a:lnR w="12700" cap="flat" cmpd="sng" algn="ctr">
                      <a:solidFill>
                        <a:srgbClr val="D8D6CC"/>
                      </a:solidFill>
                      <a:prstDash val="solid"/>
                      <a:round/>
                      <a:headEnd type="none" w="med" len="med"/>
                      <a:tailEnd type="none" w="med" len="med"/>
                    </a:lnR>
                    <a:lnT w="12700" cap="flat" cmpd="sng" algn="ctr">
                      <a:solidFill>
                        <a:srgbClr val="D8D6CC"/>
                      </a:solidFill>
                      <a:prstDash val="solid"/>
                      <a:round/>
                      <a:headEnd type="none" w="med" len="med"/>
                      <a:tailEnd type="none" w="med" len="med"/>
                    </a:lnT>
                    <a:lnB w="12700" cap="flat" cmpd="sng" algn="ctr">
                      <a:solidFill>
                        <a:srgbClr val="D8D6CC"/>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C9FF4A"/>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10211D"/>
                </a:solidFill>
                <a:latin typeface="Calibri" pitchFamily="34" charset="0"/>
                <a:ea typeface="Calibri" pitchFamily="34" charset="-122"/>
                <a:cs typeface="Calibri" pitchFamily="34" charset="-120"/>
              </a:rPr>
              <a:t>16</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CFE0D6"/>
                </a:solidFill>
                <a:latin typeface="Calibri" pitchFamily="34" charset="0"/>
                <a:ea typeface="Calibri" pitchFamily="34" charset="-122"/>
                <a:cs typeface="Calibri" pitchFamily="34" charset="-120"/>
              </a:rPr>
              <a:t>THE PILOT DECISION TEST</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7FA98F"/>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7FA98F"/>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7FA98F"/>
                </a:solidFill>
                <a:latin typeface="Calibri" pitchFamily="34" charset="0"/>
                <a:ea typeface="Calibri" pitchFamily="34" charset="-122"/>
                <a:cs typeface="Calibri" pitchFamily="34" charset="-120"/>
              </a:rPr>
              <a:t>17</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F0EEE6"/>
                </a:solidFill>
                <a:latin typeface="Calibri" pitchFamily="34" charset="0"/>
                <a:ea typeface="Calibri" pitchFamily="34" charset="-122"/>
                <a:cs typeface="Calibri" pitchFamily="34" charset="-120"/>
              </a:rPr>
              <a:t>Can we deliver a critical sample more reliably than a road courier, and earn public trust while doing it?</a:t>
            </a:r>
            <a:endParaRPr lang="en-US" sz="2700" dirty="0"/>
          </a:p>
        </p:txBody>
      </p:sp>
      <p:sp>
        <p:nvSpPr>
          <p:cNvPr id="9" name="Shape 7"/>
          <p:cNvSpPr/>
          <p:nvPr/>
        </p:nvSpPr>
        <p:spPr>
          <a:xfrm>
            <a:off x="640080" y="2240280"/>
            <a:ext cx="3454298" cy="1828800"/>
          </a:xfrm>
          <a:prstGeom prst="roundRect">
            <a:avLst>
              <a:gd name="adj" fmla="val 3500"/>
            </a:avLst>
          </a:prstGeom>
          <a:solidFill>
            <a:srgbClr val="12281F"/>
          </a:solidFill>
          <a:ln w="12700">
            <a:solidFill>
              <a:srgbClr val="2B4A3F"/>
            </a:solidFill>
            <a:prstDash val="solid"/>
          </a:ln>
        </p:spPr>
      </p:sp>
      <p:sp>
        <p:nvSpPr>
          <p:cNvPr id="10" name="Text 8"/>
          <p:cNvSpPr txBox="1"/>
          <p:nvPr/>
        </p:nvSpPr>
        <p:spPr>
          <a:xfrm>
            <a:off x="896112" y="2423160"/>
            <a:ext cx="2942234" cy="320040"/>
          </a:xfrm>
          <a:prstGeom prst="rect">
            <a:avLst/>
          </a:prstGeom>
          <a:noFill/>
          <a:ln/>
        </p:spPr>
        <p:txBody>
          <a:bodyPr wrap="square" lIns="0" tIns="0" rIns="0" bIns="0" rtlCol="0" anchor="ctr"/>
          <a:lstStyle/>
          <a:p>
            <a:pPr indent="0" marL="0">
              <a:buNone/>
            </a:pPr>
            <a:r>
              <a:rPr lang="en-US" sz="1200" b="1" spc="150" kern="0" dirty="0">
                <a:solidFill>
                  <a:srgbClr val="C9FF4A"/>
                </a:solidFill>
                <a:latin typeface="Calibri" pitchFamily="34" charset="0"/>
                <a:ea typeface="Calibri" pitchFamily="34" charset="-122"/>
                <a:cs typeface="Calibri" pitchFamily="34" charset="-120"/>
              </a:rPr>
              <a:t>SAFETY</a:t>
            </a:r>
            <a:endParaRPr lang="en-US" sz="1200" dirty="0"/>
          </a:p>
        </p:txBody>
      </p:sp>
      <p:sp>
        <p:nvSpPr>
          <p:cNvPr id="11" name="Text 9"/>
          <p:cNvSpPr txBox="1"/>
          <p:nvPr/>
        </p:nvSpPr>
        <p:spPr>
          <a:xfrm>
            <a:off x="896112" y="2788920"/>
            <a:ext cx="2942234" cy="1188720"/>
          </a:xfrm>
          <a:prstGeom prst="rect">
            <a:avLst/>
          </a:prstGeom>
          <a:noFill/>
          <a:ln/>
        </p:spPr>
        <p:txBody>
          <a:bodyPr wrap="square" lIns="0" tIns="0" rIns="0" bIns="0" rtlCol="0" anchor="t"/>
          <a:lstStyle/>
          <a:p>
            <a:pPr indent="0" marL="0">
              <a:lnSpc>
                <a:spcPct val="122000"/>
              </a:lnSpc>
              <a:buNone/>
            </a:pPr>
            <a:r>
              <a:rPr lang="en-US" sz="1200" dirty="0">
                <a:solidFill>
                  <a:srgbClr val="DCE6DF"/>
                </a:solidFill>
                <a:latin typeface="Calibri" pitchFamily="34" charset="0"/>
                <a:ea typeface="Calibri" pitchFamily="34" charset="-122"/>
                <a:cs typeface="Calibri" pitchFamily="34" charset="-120"/>
              </a:rPr>
              <a:t>No unacceptable safety events, measured against the operator’s authorised safety case; every exception recorded and reviewed</a:t>
            </a:r>
            <a:endParaRPr lang="en-US" sz="1200" dirty="0"/>
          </a:p>
        </p:txBody>
      </p:sp>
      <p:sp>
        <p:nvSpPr>
          <p:cNvPr id="12" name="Shape 10"/>
          <p:cNvSpPr/>
          <p:nvPr/>
        </p:nvSpPr>
        <p:spPr>
          <a:xfrm>
            <a:off x="4368698" y="2240280"/>
            <a:ext cx="3454298" cy="1828800"/>
          </a:xfrm>
          <a:prstGeom prst="roundRect">
            <a:avLst>
              <a:gd name="adj" fmla="val 3500"/>
            </a:avLst>
          </a:prstGeom>
          <a:solidFill>
            <a:srgbClr val="12281F"/>
          </a:solidFill>
          <a:ln w="12700">
            <a:solidFill>
              <a:srgbClr val="2B4A3F"/>
            </a:solidFill>
            <a:prstDash val="solid"/>
          </a:ln>
        </p:spPr>
      </p:sp>
      <p:sp>
        <p:nvSpPr>
          <p:cNvPr id="13" name="Text 11"/>
          <p:cNvSpPr txBox="1"/>
          <p:nvPr/>
        </p:nvSpPr>
        <p:spPr>
          <a:xfrm>
            <a:off x="4624730" y="2423160"/>
            <a:ext cx="2942234" cy="320040"/>
          </a:xfrm>
          <a:prstGeom prst="rect">
            <a:avLst/>
          </a:prstGeom>
          <a:noFill/>
          <a:ln/>
        </p:spPr>
        <p:txBody>
          <a:bodyPr wrap="square" lIns="0" tIns="0" rIns="0" bIns="0" rtlCol="0" anchor="ctr"/>
          <a:lstStyle/>
          <a:p>
            <a:pPr indent="0" marL="0">
              <a:buNone/>
            </a:pPr>
            <a:r>
              <a:rPr lang="en-US" sz="1200" b="1" spc="150" kern="0" dirty="0">
                <a:solidFill>
                  <a:srgbClr val="C9FF4A"/>
                </a:solidFill>
                <a:latin typeface="Calibri" pitchFamily="34" charset="0"/>
                <a:ea typeface="Calibri" pitchFamily="34" charset="-122"/>
                <a:cs typeface="Calibri" pitchFamily="34" charset="-120"/>
              </a:rPr>
              <a:t>SERVICE</a:t>
            </a:r>
            <a:endParaRPr lang="en-US" sz="1200" dirty="0"/>
          </a:p>
        </p:txBody>
      </p:sp>
      <p:sp>
        <p:nvSpPr>
          <p:cNvPr id="14" name="Text 12"/>
          <p:cNvSpPr txBox="1"/>
          <p:nvPr/>
        </p:nvSpPr>
        <p:spPr>
          <a:xfrm>
            <a:off x="4624730" y="2788920"/>
            <a:ext cx="2942234" cy="1188720"/>
          </a:xfrm>
          <a:prstGeom prst="rect">
            <a:avLst/>
          </a:prstGeom>
          <a:noFill/>
          <a:ln/>
        </p:spPr>
        <p:txBody>
          <a:bodyPr wrap="square" lIns="0" tIns="0" rIns="0" bIns="0" rtlCol="0" anchor="t"/>
          <a:lstStyle/>
          <a:p>
            <a:pPr indent="0" marL="0">
              <a:lnSpc>
                <a:spcPct val="122000"/>
              </a:lnSpc>
              <a:buNone/>
            </a:pPr>
            <a:r>
              <a:rPr lang="en-US" sz="1200" dirty="0">
                <a:solidFill>
                  <a:srgbClr val="DCE6DF"/>
                </a:solidFill>
                <a:latin typeface="Calibri" pitchFamily="34" charset="0"/>
                <a:ea typeface="Calibri" pitchFamily="34" charset="-122"/>
                <a:cs typeface="Calibri" pitchFamily="34" charset="-120"/>
              </a:rPr>
              <a:t>≥95% of eligible missions delivered inside the agreed clinical window</a:t>
            </a:r>
            <a:endParaRPr lang="en-US" sz="1200" dirty="0"/>
          </a:p>
        </p:txBody>
      </p:sp>
      <p:sp>
        <p:nvSpPr>
          <p:cNvPr id="15" name="Shape 13"/>
          <p:cNvSpPr/>
          <p:nvPr/>
        </p:nvSpPr>
        <p:spPr>
          <a:xfrm>
            <a:off x="8097317" y="2240280"/>
            <a:ext cx="3454298" cy="1828800"/>
          </a:xfrm>
          <a:prstGeom prst="roundRect">
            <a:avLst>
              <a:gd name="adj" fmla="val 3500"/>
            </a:avLst>
          </a:prstGeom>
          <a:solidFill>
            <a:srgbClr val="12281F"/>
          </a:solidFill>
          <a:ln w="12700">
            <a:solidFill>
              <a:srgbClr val="2B4A3F"/>
            </a:solidFill>
            <a:prstDash val="solid"/>
          </a:ln>
        </p:spPr>
      </p:sp>
      <p:sp>
        <p:nvSpPr>
          <p:cNvPr id="16" name="Text 14"/>
          <p:cNvSpPr txBox="1"/>
          <p:nvPr/>
        </p:nvSpPr>
        <p:spPr>
          <a:xfrm>
            <a:off x="8353349" y="2423160"/>
            <a:ext cx="2942234" cy="320040"/>
          </a:xfrm>
          <a:prstGeom prst="rect">
            <a:avLst/>
          </a:prstGeom>
          <a:noFill/>
          <a:ln/>
        </p:spPr>
        <p:txBody>
          <a:bodyPr wrap="square" lIns="0" tIns="0" rIns="0" bIns="0" rtlCol="0" anchor="ctr"/>
          <a:lstStyle/>
          <a:p>
            <a:pPr indent="0" marL="0">
              <a:buNone/>
            </a:pPr>
            <a:r>
              <a:rPr lang="en-US" sz="1200" b="1" spc="150" kern="0" dirty="0">
                <a:solidFill>
                  <a:srgbClr val="C9FF4A"/>
                </a:solidFill>
                <a:latin typeface="Calibri" pitchFamily="34" charset="0"/>
                <a:ea typeface="Calibri" pitchFamily="34" charset="-122"/>
                <a:cs typeface="Calibri" pitchFamily="34" charset="-120"/>
              </a:rPr>
              <a:t>RELIABILITY</a:t>
            </a:r>
            <a:endParaRPr lang="en-US" sz="1200" dirty="0"/>
          </a:p>
        </p:txBody>
      </p:sp>
      <p:sp>
        <p:nvSpPr>
          <p:cNvPr id="17" name="Text 15"/>
          <p:cNvSpPr txBox="1"/>
          <p:nvPr/>
        </p:nvSpPr>
        <p:spPr>
          <a:xfrm>
            <a:off x="8353349" y="2788920"/>
            <a:ext cx="2942234" cy="1188720"/>
          </a:xfrm>
          <a:prstGeom prst="rect">
            <a:avLst/>
          </a:prstGeom>
          <a:noFill/>
          <a:ln/>
        </p:spPr>
        <p:txBody>
          <a:bodyPr wrap="square" lIns="0" tIns="0" rIns="0" bIns="0" rtlCol="0" anchor="t"/>
          <a:lstStyle/>
          <a:p>
            <a:pPr indent="0" marL="0">
              <a:lnSpc>
                <a:spcPct val="122000"/>
              </a:lnSpc>
              <a:buNone/>
            </a:pPr>
            <a:r>
              <a:rPr lang="en-US" sz="1200" dirty="0">
                <a:solidFill>
                  <a:srgbClr val="DCE6DF"/>
                </a:solidFill>
                <a:latin typeface="Calibri" pitchFamily="34" charset="0"/>
                <a:ea typeface="Calibri" pitchFamily="34" charset="-122"/>
                <a:cs typeface="Calibri" pitchFamily="34" charset="-120"/>
              </a:rPr>
              <a:t>Cancellation and diversion rates published in full: no cherry-picking</a:t>
            </a:r>
            <a:endParaRPr lang="en-US" sz="1200" dirty="0"/>
          </a:p>
        </p:txBody>
      </p:sp>
      <p:sp>
        <p:nvSpPr>
          <p:cNvPr id="18" name="Shape 16"/>
          <p:cNvSpPr/>
          <p:nvPr/>
        </p:nvSpPr>
        <p:spPr>
          <a:xfrm>
            <a:off x="640080" y="4251960"/>
            <a:ext cx="3454298" cy="1828800"/>
          </a:xfrm>
          <a:prstGeom prst="roundRect">
            <a:avLst>
              <a:gd name="adj" fmla="val 3500"/>
            </a:avLst>
          </a:prstGeom>
          <a:solidFill>
            <a:srgbClr val="12281F"/>
          </a:solidFill>
          <a:ln w="12700">
            <a:solidFill>
              <a:srgbClr val="2B4A3F"/>
            </a:solidFill>
            <a:prstDash val="solid"/>
          </a:ln>
        </p:spPr>
      </p:sp>
      <p:sp>
        <p:nvSpPr>
          <p:cNvPr id="19" name="Text 17"/>
          <p:cNvSpPr txBox="1"/>
          <p:nvPr/>
        </p:nvSpPr>
        <p:spPr>
          <a:xfrm>
            <a:off x="896112" y="4434840"/>
            <a:ext cx="2942234" cy="320040"/>
          </a:xfrm>
          <a:prstGeom prst="rect">
            <a:avLst/>
          </a:prstGeom>
          <a:noFill/>
          <a:ln/>
        </p:spPr>
        <p:txBody>
          <a:bodyPr wrap="square" lIns="0" tIns="0" rIns="0" bIns="0" rtlCol="0" anchor="ctr"/>
          <a:lstStyle/>
          <a:p>
            <a:pPr indent="0" marL="0">
              <a:buNone/>
            </a:pPr>
            <a:r>
              <a:rPr lang="en-US" sz="1200" b="1" spc="150" kern="0" dirty="0">
                <a:solidFill>
                  <a:srgbClr val="C9FF4A"/>
                </a:solidFill>
                <a:latin typeface="Calibri" pitchFamily="34" charset="0"/>
                <a:ea typeface="Calibri" pitchFamily="34" charset="-122"/>
                <a:cs typeface="Calibri" pitchFamily="34" charset="-120"/>
              </a:rPr>
              <a:t>ACCEPTANCE</a:t>
            </a:r>
            <a:endParaRPr lang="en-US" sz="1200" dirty="0"/>
          </a:p>
        </p:txBody>
      </p:sp>
      <p:sp>
        <p:nvSpPr>
          <p:cNvPr id="20" name="Text 18"/>
          <p:cNvSpPr txBox="1"/>
          <p:nvPr/>
        </p:nvSpPr>
        <p:spPr>
          <a:xfrm>
            <a:off x="896112" y="4800600"/>
            <a:ext cx="2942234" cy="1188720"/>
          </a:xfrm>
          <a:prstGeom prst="rect">
            <a:avLst/>
          </a:prstGeom>
          <a:noFill/>
          <a:ln/>
        </p:spPr>
        <p:txBody>
          <a:bodyPr wrap="square" lIns="0" tIns="0" rIns="0" bIns="0" rtlCol="0" anchor="t"/>
          <a:lstStyle/>
          <a:p>
            <a:pPr indent="0" marL="0">
              <a:lnSpc>
                <a:spcPct val="122000"/>
              </a:lnSpc>
              <a:buNone/>
            </a:pPr>
            <a:r>
              <a:rPr lang="en-US" sz="1200" dirty="0">
                <a:solidFill>
                  <a:srgbClr val="DCE6DF"/>
                </a:solidFill>
                <a:latin typeface="Calibri" pitchFamily="34" charset="0"/>
                <a:ea typeface="Calibri" pitchFamily="34" charset="-122"/>
                <a:cs typeface="Calibri" pitchFamily="34" charset="-120"/>
              </a:rPr>
              <a:t>≥70% positive among residents sampled in the corridor impact area, surveyed before and after, with the method and sample size published</a:t>
            </a:r>
            <a:endParaRPr lang="en-US" sz="1200" dirty="0"/>
          </a:p>
        </p:txBody>
      </p:sp>
      <p:sp>
        <p:nvSpPr>
          <p:cNvPr id="21" name="Shape 19"/>
          <p:cNvSpPr/>
          <p:nvPr/>
        </p:nvSpPr>
        <p:spPr>
          <a:xfrm>
            <a:off x="4368698" y="4251960"/>
            <a:ext cx="3454298" cy="1828800"/>
          </a:xfrm>
          <a:prstGeom prst="roundRect">
            <a:avLst>
              <a:gd name="adj" fmla="val 3500"/>
            </a:avLst>
          </a:prstGeom>
          <a:solidFill>
            <a:srgbClr val="12281F"/>
          </a:solidFill>
          <a:ln w="12700">
            <a:solidFill>
              <a:srgbClr val="2B4A3F"/>
            </a:solidFill>
            <a:prstDash val="solid"/>
          </a:ln>
        </p:spPr>
      </p:sp>
      <p:sp>
        <p:nvSpPr>
          <p:cNvPr id="22" name="Text 20"/>
          <p:cNvSpPr txBox="1"/>
          <p:nvPr/>
        </p:nvSpPr>
        <p:spPr>
          <a:xfrm>
            <a:off x="4624730" y="4434840"/>
            <a:ext cx="2942234" cy="320040"/>
          </a:xfrm>
          <a:prstGeom prst="rect">
            <a:avLst/>
          </a:prstGeom>
          <a:noFill/>
          <a:ln/>
        </p:spPr>
        <p:txBody>
          <a:bodyPr wrap="square" lIns="0" tIns="0" rIns="0" bIns="0" rtlCol="0" anchor="ctr"/>
          <a:lstStyle/>
          <a:p>
            <a:pPr indent="0" marL="0">
              <a:buNone/>
            </a:pPr>
            <a:r>
              <a:rPr lang="en-US" sz="1200" b="1" spc="150" kern="0" dirty="0">
                <a:solidFill>
                  <a:srgbClr val="C9FF4A"/>
                </a:solidFill>
                <a:latin typeface="Calibri" pitchFamily="34" charset="0"/>
                <a:ea typeface="Calibri" pitchFamily="34" charset="-122"/>
                <a:cs typeface="Calibri" pitchFamily="34" charset="-120"/>
              </a:rPr>
              <a:t>IMPACT</a:t>
            </a:r>
            <a:endParaRPr lang="en-US" sz="1200" dirty="0"/>
          </a:p>
        </p:txBody>
      </p:sp>
      <p:sp>
        <p:nvSpPr>
          <p:cNvPr id="23" name="Text 21"/>
          <p:cNvSpPr txBox="1"/>
          <p:nvPr/>
        </p:nvSpPr>
        <p:spPr>
          <a:xfrm>
            <a:off x="4624730" y="4800600"/>
            <a:ext cx="2942234" cy="1188720"/>
          </a:xfrm>
          <a:prstGeom prst="rect">
            <a:avLst/>
          </a:prstGeom>
          <a:noFill/>
          <a:ln/>
        </p:spPr>
        <p:txBody>
          <a:bodyPr wrap="square" lIns="0" tIns="0" rIns="0" bIns="0" rtlCol="0" anchor="t"/>
          <a:lstStyle/>
          <a:p>
            <a:pPr indent="0" marL="0">
              <a:lnSpc>
                <a:spcPct val="122000"/>
              </a:lnSpc>
              <a:buNone/>
            </a:pPr>
            <a:r>
              <a:rPr lang="en-US" sz="1200" dirty="0">
                <a:solidFill>
                  <a:srgbClr val="DCE6DF"/>
                </a:solidFill>
                <a:latin typeface="Calibri" pitchFamily="34" charset="0"/>
                <a:ea typeface="Calibri" pitchFamily="34" charset="-122"/>
                <a:cs typeface="Calibri" pitchFamily="34" charset="-120"/>
              </a:rPr>
              <a:t>Measured noise and energy, compared with the road workflow it replaces</a:t>
            </a:r>
            <a:endParaRPr lang="en-US" sz="1200" dirty="0"/>
          </a:p>
        </p:txBody>
      </p:sp>
      <p:sp>
        <p:nvSpPr>
          <p:cNvPr id="24" name="Shape 22"/>
          <p:cNvSpPr/>
          <p:nvPr/>
        </p:nvSpPr>
        <p:spPr>
          <a:xfrm>
            <a:off x="8097317" y="4251960"/>
            <a:ext cx="3454298" cy="1828800"/>
          </a:xfrm>
          <a:prstGeom prst="roundRect">
            <a:avLst>
              <a:gd name="adj" fmla="val 3500"/>
            </a:avLst>
          </a:prstGeom>
          <a:solidFill>
            <a:srgbClr val="12281F"/>
          </a:solidFill>
          <a:ln w="12700">
            <a:solidFill>
              <a:srgbClr val="2B4A3F"/>
            </a:solidFill>
            <a:prstDash val="solid"/>
          </a:ln>
        </p:spPr>
      </p:sp>
      <p:sp>
        <p:nvSpPr>
          <p:cNvPr id="25" name="Text 23"/>
          <p:cNvSpPr txBox="1"/>
          <p:nvPr/>
        </p:nvSpPr>
        <p:spPr>
          <a:xfrm>
            <a:off x="8353349" y="4434840"/>
            <a:ext cx="2942234" cy="320040"/>
          </a:xfrm>
          <a:prstGeom prst="rect">
            <a:avLst/>
          </a:prstGeom>
          <a:noFill/>
          <a:ln/>
        </p:spPr>
        <p:txBody>
          <a:bodyPr wrap="square" lIns="0" tIns="0" rIns="0" bIns="0" rtlCol="0" anchor="ctr"/>
          <a:lstStyle/>
          <a:p>
            <a:pPr indent="0" marL="0">
              <a:buNone/>
            </a:pPr>
            <a:r>
              <a:rPr lang="en-US" sz="1200" b="1" spc="150" kern="0" dirty="0">
                <a:solidFill>
                  <a:srgbClr val="C9FF4A"/>
                </a:solidFill>
                <a:latin typeface="Calibri" pitchFamily="34" charset="0"/>
                <a:ea typeface="Calibri" pitchFamily="34" charset="-122"/>
                <a:cs typeface="Calibri" pitchFamily="34" charset="-120"/>
              </a:rPr>
              <a:t>ECONOMICS</a:t>
            </a:r>
            <a:endParaRPr lang="en-US" sz="1200" dirty="0"/>
          </a:p>
        </p:txBody>
      </p:sp>
      <p:sp>
        <p:nvSpPr>
          <p:cNvPr id="26" name="Text 24"/>
          <p:cNvSpPr txBox="1"/>
          <p:nvPr/>
        </p:nvSpPr>
        <p:spPr>
          <a:xfrm>
            <a:off x="8353349" y="4800600"/>
            <a:ext cx="2942234" cy="1188720"/>
          </a:xfrm>
          <a:prstGeom prst="rect">
            <a:avLst/>
          </a:prstGeom>
          <a:noFill/>
          <a:ln/>
        </p:spPr>
        <p:txBody>
          <a:bodyPr wrap="square" lIns="0" tIns="0" rIns="0" bIns="0" rtlCol="0" anchor="t"/>
          <a:lstStyle/>
          <a:p>
            <a:pPr indent="0" marL="0">
              <a:lnSpc>
                <a:spcPct val="122000"/>
              </a:lnSpc>
              <a:buNone/>
            </a:pPr>
            <a:r>
              <a:rPr lang="en-US" sz="1200" dirty="0">
                <a:solidFill>
                  <a:srgbClr val="DCE6DF"/>
                </a:solidFill>
                <a:latin typeface="Calibri" pitchFamily="34" charset="0"/>
                <a:ea typeface="Calibri" pitchFamily="34" charset="-122"/>
                <a:cs typeface="Calibri" pitchFamily="34" charset="-120"/>
              </a:rPr>
              <a:t>A validated price per movement, and a documented cost for corridor 2</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17</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THE FOUNDER</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18</a:t>
            </a:r>
            <a:endParaRPr lang="en-US" sz="900" dirty="0"/>
          </a:p>
        </p:txBody>
      </p:sp>
      <p:sp>
        <p:nvSpPr>
          <p:cNvPr id="8" name="Text 6"/>
          <p:cNvSpPr txBox="1"/>
          <p:nvPr/>
        </p:nvSpPr>
        <p:spPr>
          <a:xfrm>
            <a:off x="640080" y="1051560"/>
            <a:ext cx="6400800" cy="685800"/>
          </a:xfrm>
          <a:prstGeom prst="rect">
            <a:avLst/>
          </a:prstGeom>
          <a:noFill/>
          <a:ln/>
        </p:spPr>
        <p:txBody>
          <a:bodyPr wrap="square" lIns="0" tIns="0" rIns="0" bIns="0" rtlCol="0" anchor="ctr"/>
          <a:lstStyle/>
          <a:p>
            <a:pPr indent="0" marL="0">
              <a:buNone/>
            </a:pPr>
            <a:r>
              <a:rPr lang="en-US" sz="3400" b="1" dirty="0">
                <a:solidFill>
                  <a:srgbClr val="10211D"/>
                </a:solidFill>
                <a:latin typeface="Calibri" pitchFamily="34" charset="0"/>
                <a:ea typeface="Calibri" pitchFamily="34" charset="-122"/>
                <a:cs typeface="Calibri" pitchFamily="34" charset="-120"/>
              </a:rPr>
              <a:t>Prabhat Kumar</a:t>
            </a:r>
            <a:endParaRPr lang="en-US" sz="3400" dirty="0"/>
          </a:p>
        </p:txBody>
      </p:sp>
      <p:sp>
        <p:nvSpPr>
          <p:cNvPr id="9" name="Text 7"/>
          <p:cNvSpPr txBox="1"/>
          <p:nvPr/>
        </p:nvSpPr>
        <p:spPr>
          <a:xfrm>
            <a:off x="640080" y="1737360"/>
            <a:ext cx="7315200" cy="320040"/>
          </a:xfrm>
          <a:prstGeom prst="rect">
            <a:avLst/>
          </a:prstGeom>
          <a:noFill/>
          <a:ln/>
        </p:spPr>
        <p:txBody>
          <a:bodyPr wrap="square" lIns="0" tIns="0" rIns="0" bIns="0" rtlCol="0" anchor="ctr"/>
          <a:lstStyle/>
          <a:p>
            <a:pPr indent="0" marL="0">
              <a:buNone/>
            </a:pPr>
            <a:r>
              <a:rPr lang="en-US" sz="1100" b="1" spc="150" kern="0" dirty="0">
                <a:solidFill>
                  <a:srgbClr val="6F8F17"/>
                </a:solidFill>
                <a:latin typeface="Calibri" pitchFamily="34" charset="0"/>
                <a:ea typeface="Calibri" pitchFamily="34" charset="-122"/>
                <a:cs typeface="Calibri" pitchFamily="34" charset="-120"/>
              </a:rPr>
              <a:t>FOUNDER · AVIATION SYSTEMS · ELECTRIFICATION · PRODUCT</a:t>
            </a:r>
            <a:endParaRPr lang="en-US" sz="1100" dirty="0"/>
          </a:p>
        </p:txBody>
      </p:sp>
      <p:sp>
        <p:nvSpPr>
          <p:cNvPr id="10" name="Text 8"/>
          <p:cNvSpPr txBox="1"/>
          <p:nvPr/>
        </p:nvSpPr>
        <p:spPr>
          <a:xfrm>
            <a:off x="640080" y="2103120"/>
            <a:ext cx="6583680" cy="457200"/>
          </a:xfrm>
          <a:prstGeom prst="rect">
            <a:avLst/>
          </a:prstGeom>
          <a:noFill/>
          <a:ln/>
        </p:spPr>
        <p:txBody>
          <a:bodyPr wrap="square" lIns="0" tIns="0" rIns="0" bIns="0" rtlCol="0" anchor="ctr"/>
          <a:lstStyle/>
          <a:p>
            <a:pPr indent="0" marL="0">
              <a:buNone/>
            </a:pPr>
            <a:r>
              <a:rPr lang="en-US" sz="1400" i="1" dirty="0">
                <a:solidFill>
                  <a:srgbClr val="526059"/>
                </a:solidFill>
                <a:latin typeface="Calibri" pitchFamily="34" charset="0"/>
                <a:ea typeface="Calibri" pitchFamily="34" charset="-122"/>
                <a:cs typeface="Calibri" pitchFamily="34" charset="-120"/>
              </a:rPr>
              <a:t>Aerospace engineer with experience in electric aviation, power electronics and control systems.</a:t>
            </a:r>
            <a:endParaRPr lang="en-US" sz="1400" dirty="0"/>
          </a:p>
        </p:txBody>
      </p:sp>
      <p:sp>
        <p:nvSpPr>
          <p:cNvPr id="11" name="Shape 9"/>
          <p:cNvSpPr/>
          <p:nvPr/>
        </p:nvSpPr>
        <p:spPr>
          <a:xfrm>
            <a:off x="640080" y="2880360"/>
            <a:ext cx="3268980" cy="1005840"/>
          </a:xfrm>
          <a:prstGeom prst="roundRect">
            <a:avLst>
              <a:gd name="adj" fmla="val 6364"/>
            </a:avLst>
          </a:prstGeom>
          <a:solidFill>
            <a:srgbClr val="FFFFFF"/>
          </a:solidFill>
          <a:ln w="12700">
            <a:solidFill>
              <a:srgbClr val="D8D6CC"/>
            </a:solidFill>
            <a:prstDash val="solid"/>
          </a:ln>
        </p:spPr>
      </p:sp>
      <p:sp>
        <p:nvSpPr>
          <p:cNvPr id="12" name="Text 10"/>
          <p:cNvSpPr txBox="1"/>
          <p:nvPr/>
        </p:nvSpPr>
        <p:spPr>
          <a:xfrm>
            <a:off x="868680" y="2990088"/>
            <a:ext cx="2811780" cy="347472"/>
          </a:xfrm>
          <a:prstGeom prst="rect">
            <a:avLst/>
          </a:prstGeom>
          <a:noFill/>
          <a:ln/>
        </p:spPr>
        <p:txBody>
          <a:bodyPr wrap="square" lIns="0" tIns="0" rIns="0" bIns="0" rtlCol="0" anchor="ctr"/>
          <a:lstStyle/>
          <a:p>
            <a:pPr indent="0" marL="0">
              <a:buNone/>
            </a:pPr>
            <a:r>
              <a:rPr lang="en-US" sz="1400" b="1" dirty="0">
                <a:solidFill>
                  <a:srgbClr val="10211D"/>
                </a:solidFill>
                <a:latin typeface="Calibri" pitchFamily="34" charset="0"/>
                <a:ea typeface="Calibri" pitchFamily="34" charset="-122"/>
                <a:cs typeface="Calibri" pitchFamily="34" charset="-120"/>
              </a:rPr>
              <a:t>IIT Kanpur</a:t>
            </a:r>
            <a:endParaRPr lang="en-US" sz="1400" dirty="0"/>
          </a:p>
        </p:txBody>
      </p:sp>
      <p:sp>
        <p:nvSpPr>
          <p:cNvPr id="13" name="Text 11"/>
          <p:cNvSpPr txBox="1"/>
          <p:nvPr/>
        </p:nvSpPr>
        <p:spPr>
          <a:xfrm>
            <a:off x="868680" y="3337560"/>
            <a:ext cx="2811780" cy="50292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B.Tech., Aerospace Engineering</a:t>
            </a:r>
            <a:endParaRPr lang="en-US" sz="1100" dirty="0"/>
          </a:p>
        </p:txBody>
      </p:sp>
      <p:sp>
        <p:nvSpPr>
          <p:cNvPr id="14" name="Shape 12"/>
          <p:cNvSpPr/>
          <p:nvPr/>
        </p:nvSpPr>
        <p:spPr>
          <a:xfrm>
            <a:off x="4137660" y="2880360"/>
            <a:ext cx="3268980" cy="1005840"/>
          </a:xfrm>
          <a:prstGeom prst="roundRect">
            <a:avLst>
              <a:gd name="adj" fmla="val 6364"/>
            </a:avLst>
          </a:prstGeom>
          <a:solidFill>
            <a:srgbClr val="FFFFFF"/>
          </a:solidFill>
          <a:ln w="12700">
            <a:solidFill>
              <a:srgbClr val="D8D6CC"/>
            </a:solidFill>
            <a:prstDash val="solid"/>
          </a:ln>
        </p:spPr>
      </p:sp>
      <p:sp>
        <p:nvSpPr>
          <p:cNvPr id="15" name="Text 13"/>
          <p:cNvSpPr txBox="1"/>
          <p:nvPr/>
        </p:nvSpPr>
        <p:spPr>
          <a:xfrm>
            <a:off x="4366260" y="2990088"/>
            <a:ext cx="2811780" cy="347472"/>
          </a:xfrm>
          <a:prstGeom prst="rect">
            <a:avLst/>
          </a:prstGeom>
          <a:noFill/>
          <a:ln/>
        </p:spPr>
        <p:txBody>
          <a:bodyPr wrap="square" lIns="0" tIns="0" rIns="0" bIns="0" rtlCol="0" anchor="ctr"/>
          <a:lstStyle/>
          <a:p>
            <a:pPr indent="0" marL="0">
              <a:buNone/>
            </a:pPr>
            <a:r>
              <a:rPr lang="en-US" sz="1400" b="1" dirty="0">
                <a:solidFill>
                  <a:srgbClr val="10211D"/>
                </a:solidFill>
                <a:latin typeface="Calibri" pitchFamily="34" charset="0"/>
                <a:ea typeface="Calibri" pitchFamily="34" charset="-122"/>
                <a:cs typeface="Calibri" pitchFamily="34" charset="-120"/>
              </a:rPr>
              <a:t>Erasmus Mundus</a:t>
            </a:r>
            <a:endParaRPr lang="en-US" sz="1400" dirty="0"/>
          </a:p>
        </p:txBody>
      </p:sp>
      <p:sp>
        <p:nvSpPr>
          <p:cNvPr id="16" name="Text 14"/>
          <p:cNvSpPr txBox="1"/>
          <p:nvPr/>
        </p:nvSpPr>
        <p:spPr>
          <a:xfrm>
            <a:off x="4366260" y="3337560"/>
            <a:ext cx="2811780" cy="50292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Master’s in Electric Vehicle Propulsion &amp; Control Systems</a:t>
            </a:r>
            <a:endParaRPr lang="en-US" sz="1100" dirty="0"/>
          </a:p>
        </p:txBody>
      </p:sp>
      <p:sp>
        <p:nvSpPr>
          <p:cNvPr id="17" name="Shape 15"/>
          <p:cNvSpPr/>
          <p:nvPr/>
        </p:nvSpPr>
        <p:spPr>
          <a:xfrm>
            <a:off x="640080" y="4023360"/>
            <a:ext cx="3268980" cy="1005840"/>
          </a:xfrm>
          <a:prstGeom prst="roundRect">
            <a:avLst>
              <a:gd name="adj" fmla="val 6364"/>
            </a:avLst>
          </a:prstGeom>
          <a:solidFill>
            <a:srgbClr val="FFFFFF"/>
          </a:solidFill>
          <a:ln w="12700">
            <a:solidFill>
              <a:srgbClr val="D8D6CC"/>
            </a:solidFill>
            <a:prstDash val="solid"/>
          </a:ln>
        </p:spPr>
      </p:sp>
      <p:sp>
        <p:nvSpPr>
          <p:cNvPr id="18" name="Text 16"/>
          <p:cNvSpPr txBox="1"/>
          <p:nvPr/>
        </p:nvSpPr>
        <p:spPr>
          <a:xfrm>
            <a:off x="868680" y="4133088"/>
            <a:ext cx="2811780" cy="347472"/>
          </a:xfrm>
          <a:prstGeom prst="rect">
            <a:avLst/>
          </a:prstGeom>
          <a:noFill/>
          <a:ln/>
        </p:spPr>
        <p:txBody>
          <a:bodyPr wrap="square" lIns="0" tIns="0" rIns="0" bIns="0" rtlCol="0" anchor="ctr"/>
          <a:lstStyle/>
          <a:p>
            <a:pPr indent="0" marL="0">
              <a:buNone/>
            </a:pPr>
            <a:r>
              <a:rPr lang="en-US" sz="1400" b="1" dirty="0">
                <a:solidFill>
                  <a:srgbClr val="10211D"/>
                </a:solidFill>
                <a:latin typeface="Calibri" pitchFamily="34" charset="0"/>
                <a:ea typeface="Calibri" pitchFamily="34" charset="-122"/>
                <a:cs typeface="Calibri" pitchFamily="34" charset="-120"/>
              </a:rPr>
              <a:t>Electric aviation</a:t>
            </a:r>
            <a:endParaRPr lang="en-US" sz="1400" dirty="0"/>
          </a:p>
        </p:txBody>
      </p:sp>
      <p:sp>
        <p:nvSpPr>
          <p:cNvPr id="19" name="Text 17"/>
          <p:cNvSpPr txBox="1"/>
          <p:nvPr/>
        </p:nvSpPr>
        <p:spPr>
          <a:xfrm>
            <a:off x="868680" y="4480560"/>
            <a:ext cx="2811780" cy="50292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Battery management, power electronics, electric propulsion, controls</a:t>
            </a:r>
            <a:endParaRPr lang="en-US" sz="1100" dirty="0"/>
          </a:p>
        </p:txBody>
      </p:sp>
      <p:sp>
        <p:nvSpPr>
          <p:cNvPr id="20" name="Shape 18"/>
          <p:cNvSpPr/>
          <p:nvPr/>
        </p:nvSpPr>
        <p:spPr>
          <a:xfrm>
            <a:off x="4137660" y="4023360"/>
            <a:ext cx="3268980" cy="1005840"/>
          </a:xfrm>
          <a:prstGeom prst="roundRect">
            <a:avLst>
              <a:gd name="adj" fmla="val 6364"/>
            </a:avLst>
          </a:prstGeom>
          <a:solidFill>
            <a:srgbClr val="FFFFFF"/>
          </a:solidFill>
          <a:ln w="12700">
            <a:solidFill>
              <a:srgbClr val="D8D6CC"/>
            </a:solidFill>
            <a:prstDash val="solid"/>
          </a:ln>
        </p:spPr>
      </p:sp>
      <p:sp>
        <p:nvSpPr>
          <p:cNvPr id="21" name="Text 19"/>
          <p:cNvSpPr txBox="1"/>
          <p:nvPr/>
        </p:nvSpPr>
        <p:spPr>
          <a:xfrm>
            <a:off x="4366260" y="4133088"/>
            <a:ext cx="2811780" cy="347472"/>
          </a:xfrm>
          <a:prstGeom prst="rect">
            <a:avLst/>
          </a:prstGeom>
          <a:noFill/>
          <a:ln/>
        </p:spPr>
        <p:txBody>
          <a:bodyPr wrap="square" lIns="0" tIns="0" rIns="0" bIns="0" rtlCol="0" anchor="ctr"/>
          <a:lstStyle/>
          <a:p>
            <a:pPr indent="0" marL="0">
              <a:buNone/>
            </a:pPr>
            <a:r>
              <a:rPr lang="en-US" sz="1400" b="1" dirty="0">
                <a:solidFill>
                  <a:srgbClr val="10211D"/>
                </a:solidFill>
                <a:latin typeface="Calibri" pitchFamily="34" charset="0"/>
                <a:ea typeface="Calibri" pitchFamily="34" charset="-122"/>
                <a:cs typeface="Calibri" pitchFamily="34" charset="-120"/>
              </a:rPr>
              <a:t>Systems engineering</a:t>
            </a:r>
            <a:endParaRPr lang="en-US" sz="1400" dirty="0"/>
          </a:p>
        </p:txBody>
      </p:sp>
      <p:sp>
        <p:nvSpPr>
          <p:cNvPr id="22" name="Text 20"/>
          <p:cNvSpPr txBox="1"/>
          <p:nvPr/>
        </p:nvSpPr>
        <p:spPr>
          <a:xfrm>
            <a:off x="4366260" y="4480560"/>
            <a:ext cx="2811780" cy="502920"/>
          </a:xfrm>
          <a:prstGeom prst="rect">
            <a:avLst/>
          </a:prstGeom>
          <a:noFill/>
          <a:ln/>
        </p:spPr>
        <p:txBody>
          <a:bodyPr wrap="square" lIns="0" tIns="0" rIns="0" bIns="0" rtlCol="0" anchor="t"/>
          <a:lstStyle/>
          <a:p>
            <a:pPr indent="0" marL="0">
              <a:buNone/>
            </a:pPr>
            <a:r>
              <a:rPr lang="en-US" sz="1100" dirty="0">
                <a:solidFill>
                  <a:srgbClr val="526059"/>
                </a:solidFill>
                <a:latin typeface="Calibri" pitchFamily="34" charset="0"/>
                <a:ea typeface="Calibri" pitchFamily="34" charset="-122"/>
                <a:cs typeface="Calibri" pitchFamily="34" charset="-120"/>
              </a:rPr>
              <a:t>Embedded systems, CAN, motor control, high-power electrification</a:t>
            </a:r>
            <a:endParaRPr lang="en-US" sz="1100" dirty="0"/>
          </a:p>
        </p:txBody>
      </p:sp>
      <p:sp>
        <p:nvSpPr>
          <p:cNvPr id="23" name="Text 21"/>
          <p:cNvSpPr txBox="1"/>
          <p:nvPr/>
        </p:nvSpPr>
        <p:spPr>
          <a:xfrm>
            <a:off x="640080" y="5257800"/>
            <a:ext cx="6766560" cy="365760"/>
          </a:xfrm>
          <a:prstGeom prst="rect">
            <a:avLst/>
          </a:prstGeom>
          <a:noFill/>
          <a:ln/>
        </p:spPr>
        <p:txBody>
          <a:bodyPr wrap="square" lIns="0" tIns="0" rIns="0" bIns="0" rtlCol="0" anchor="ctr"/>
          <a:lstStyle/>
          <a:p>
            <a:pPr indent="0" marL="0">
              <a:buNone/>
            </a:pPr>
            <a:r>
              <a:rPr lang="en-US" sz="1100" dirty="0">
                <a:solidFill>
                  <a:srgbClr val="526059"/>
                </a:solidFill>
                <a:latin typeface="Calibri" pitchFamily="34" charset="0"/>
                <a:ea typeface="Calibri" pitchFamily="34" charset="-122"/>
                <a:cs typeface="Calibri" pitchFamily="34" charset="-120"/>
              </a:rPr>
              <a:t>Currently working on electric aviation systems: propulsion, inverter / control and system integration.</a:t>
            </a:r>
            <a:endParaRPr lang="en-US" sz="1100" dirty="0"/>
          </a:p>
        </p:txBody>
      </p:sp>
      <p:sp>
        <p:nvSpPr>
          <p:cNvPr id="24" name="Shape 22"/>
          <p:cNvSpPr/>
          <p:nvPr/>
        </p:nvSpPr>
        <p:spPr>
          <a:xfrm>
            <a:off x="7726680" y="1097280"/>
            <a:ext cx="3824935" cy="2788920"/>
          </a:xfrm>
          <a:prstGeom prst="roundRect">
            <a:avLst>
              <a:gd name="adj" fmla="val 2295"/>
            </a:avLst>
          </a:prstGeom>
          <a:solidFill>
            <a:srgbClr val="183A31"/>
          </a:solidFill>
          <a:ln/>
        </p:spPr>
      </p:sp>
      <p:sp>
        <p:nvSpPr>
          <p:cNvPr id="25" name="Text 23"/>
          <p:cNvSpPr txBox="1"/>
          <p:nvPr/>
        </p:nvSpPr>
        <p:spPr>
          <a:xfrm>
            <a:off x="8001000" y="1261872"/>
            <a:ext cx="3276295" cy="274320"/>
          </a:xfrm>
          <a:prstGeom prst="rect">
            <a:avLst/>
          </a:prstGeom>
          <a:noFill/>
          <a:ln/>
        </p:spPr>
        <p:txBody>
          <a:bodyPr wrap="square" lIns="0" tIns="0" rIns="0" bIns="0" rtlCol="0" anchor="ctr"/>
          <a:lstStyle/>
          <a:p>
            <a:pPr indent="0" marL="0">
              <a:buNone/>
            </a:pPr>
            <a:r>
              <a:rPr lang="en-US" sz="1100" b="1" spc="200" kern="0" dirty="0">
                <a:solidFill>
                  <a:srgbClr val="C9FF4A"/>
                </a:solidFill>
                <a:latin typeface="Calibri" pitchFamily="34" charset="0"/>
                <a:ea typeface="Calibri" pitchFamily="34" charset="-122"/>
                <a:cs typeface="Calibri" pitchFamily="34" charset="-120"/>
              </a:rPr>
              <a:t>WHY SIMPLYCITY</a:t>
            </a:r>
            <a:endParaRPr lang="en-US" sz="1100" dirty="0"/>
          </a:p>
        </p:txBody>
      </p:sp>
      <p:sp>
        <p:nvSpPr>
          <p:cNvPr id="26" name="Text 24"/>
          <p:cNvSpPr txBox="1"/>
          <p:nvPr/>
        </p:nvSpPr>
        <p:spPr>
          <a:xfrm>
            <a:off x="8001000" y="1572768"/>
            <a:ext cx="3276295" cy="2240280"/>
          </a:xfrm>
          <a:prstGeom prst="rect">
            <a:avLst/>
          </a:prstGeom>
          <a:noFill/>
          <a:ln/>
        </p:spPr>
        <p:txBody>
          <a:bodyPr wrap="square" lIns="0" tIns="0" rIns="0" bIns="0" rtlCol="0" anchor="t"/>
          <a:lstStyle/>
          <a:p>
            <a:pPr indent="0" marL="0">
              <a:lnSpc>
                <a:spcPct val="125000"/>
              </a:lnSpc>
              <a:buNone/>
            </a:pPr>
            <a:r>
              <a:rPr lang="en-US" sz="1200" i="1" dirty="0">
                <a:solidFill>
                  <a:srgbClr val="F0EEE6"/>
                </a:solidFill>
                <a:latin typeface="Calibri" pitchFamily="34" charset="0"/>
                <a:ea typeface="Calibri" pitchFamily="34" charset="-122"/>
                <a:cs typeface="Calibri" pitchFamily="34" charset="-120"/>
              </a:rPr>
              <a:t>“I have spent my career on the aircraft and propulsion side of electric aviation. Building the aircraft is no longer the hardest part. The hard part is making urban air services useful, coordinated and trusted across customers, operators, infrastructure and authorities. Simplycity is my attempt to build that missing layer.”</a:t>
            </a:r>
            <a:endParaRPr lang="en-US" sz="1200" dirty="0"/>
          </a:p>
        </p:txBody>
      </p:sp>
      <p:sp>
        <p:nvSpPr>
          <p:cNvPr id="27" name="Shape 25"/>
          <p:cNvSpPr/>
          <p:nvPr/>
        </p:nvSpPr>
        <p:spPr>
          <a:xfrm>
            <a:off x="7726680" y="4069080"/>
            <a:ext cx="3824935" cy="2194560"/>
          </a:xfrm>
          <a:prstGeom prst="roundRect">
            <a:avLst>
              <a:gd name="adj" fmla="val 2917"/>
            </a:avLst>
          </a:prstGeom>
          <a:solidFill>
            <a:srgbClr val="FFFFFF"/>
          </a:solidFill>
          <a:ln w="12700">
            <a:solidFill>
              <a:srgbClr val="D8D6CC"/>
            </a:solidFill>
            <a:prstDash val="solid"/>
          </a:ln>
        </p:spPr>
      </p:sp>
      <p:sp>
        <p:nvSpPr>
          <p:cNvPr id="28" name="Text 26"/>
          <p:cNvSpPr txBox="1"/>
          <p:nvPr/>
        </p:nvSpPr>
        <p:spPr>
          <a:xfrm>
            <a:off x="8001000" y="4206240"/>
            <a:ext cx="3276295" cy="274320"/>
          </a:xfrm>
          <a:prstGeom prst="rect">
            <a:avLst/>
          </a:prstGeom>
          <a:noFill/>
          <a:ln/>
        </p:spPr>
        <p:txBody>
          <a:bodyPr wrap="square" lIns="0" tIns="0" rIns="0" bIns="0" rtlCol="0" anchor="ctr"/>
          <a:lstStyle/>
          <a:p>
            <a:pPr indent="0" marL="0">
              <a:buNone/>
            </a:pPr>
            <a:r>
              <a:rPr lang="en-US" sz="1100" b="1" spc="150" kern="0" dirty="0">
                <a:solidFill>
                  <a:srgbClr val="6F8F17"/>
                </a:solidFill>
                <a:latin typeface="Calibri" pitchFamily="34" charset="0"/>
                <a:ea typeface="Calibri" pitchFamily="34" charset="-122"/>
                <a:cs typeface="Calibri" pitchFamily="34" charset="-120"/>
              </a:rPr>
              <a:t>BUILDING THE FOUNDING TEAM</a:t>
            </a:r>
            <a:endParaRPr lang="en-US" sz="1100" dirty="0"/>
          </a:p>
        </p:txBody>
      </p:sp>
      <p:sp>
        <p:nvSpPr>
          <p:cNvPr id="29" name="Text 27"/>
          <p:cNvSpPr txBox="1"/>
          <p:nvPr/>
        </p:nvSpPr>
        <p:spPr>
          <a:xfrm>
            <a:off x="8001000" y="4498848"/>
            <a:ext cx="3276295" cy="1691640"/>
          </a:xfrm>
          <a:prstGeom prst="rect">
            <a:avLst/>
          </a:prstGeom>
          <a:noFill/>
          <a:ln/>
        </p:spPr>
        <p:txBody>
          <a:bodyPr wrap="square" lIns="0" tIns="0" rIns="0" bIns="0" rtlCol="0" anchor="t"/>
          <a:lstStyle/>
          <a:p>
            <a:pPr indent="0" marL="0">
              <a:lnSpc>
                <a:spcPct val="118000"/>
              </a:lnSpc>
              <a:buNone/>
            </a:pPr>
            <a:r>
              <a:rPr lang="en-US" sz="1150" b="1" dirty="0">
                <a:solidFill>
                  <a:srgbClr val="10211D"/>
                </a:solidFill>
                <a:latin typeface="Calibri" pitchFamily="34" charset="0"/>
                <a:ea typeface="Calibri" pitchFamily="34" charset="-122"/>
                <a:cs typeface="Calibri" pitchFamily="34" charset="-120"/>
              </a:rPr>
              <a:t>Founder-led today. </a:t>
            </a:r>
            <a:pPr indent="0" marL="0">
              <a:lnSpc>
                <a:spcPct val="118000"/>
              </a:lnSpc>
              <a:buNone/>
            </a:pPr>
            <a:r>
              <a:rPr lang="en-US" sz="1150" dirty="0">
                <a:solidFill>
                  <a:srgbClr val="526059"/>
                </a:solidFill>
                <a:latin typeface="Calibri" pitchFamily="34" charset="0"/>
                <a:ea typeface="Calibri" pitchFamily="34" charset="-122"/>
                <a:cs typeface="Calibri" pitchFamily="34" charset="-120"/>
              </a:rPr>
              <a:t>Product and customer discovery are founder-led; regulatory and aviation expertise is brought in per workstream; healthcare validation is partner-led.
</a:t>
            </a:r>
            <a:pPr indent="0" marL="0">
              <a:lnSpc>
                <a:spcPct val="118000"/>
              </a:lnSpc>
              <a:buNone/>
            </a:pPr>
            <a:r>
              <a:rPr lang="en-US" sz="1150" dirty="0">
                <a:solidFill>
                  <a:srgbClr val="526059"/>
                </a:solidFill>
                <a:latin typeface="Calibri" pitchFamily="34" charset="0"/>
                <a:ea typeface="Calibri" pitchFamily="34" charset="-122"/>
                <a:cs typeface="Calibri" pitchFamily="34" charset="-120"/>
              </a:rPr>
              <a:t>Once the Amsterdam corridor is validated, </a:t>
            </a:r>
            <a:pPr indent="0" marL="0">
              <a:lnSpc>
                <a:spcPct val="118000"/>
              </a:lnSpc>
              <a:buNone/>
            </a:pPr>
            <a:r>
              <a:rPr lang="en-US" sz="1150" b="1" dirty="0">
                <a:solidFill>
                  <a:srgbClr val="10211D"/>
                </a:solidFill>
                <a:latin typeface="Calibri" pitchFamily="34" charset="0"/>
                <a:ea typeface="Calibri" pitchFamily="34" charset="-122"/>
                <a:cs typeface="Calibri" pitchFamily="34" charset="-120"/>
              </a:rPr>
              <a:t>I will add a complementary co-founder</a:t>
            </a:r>
            <a:pPr indent="0" marL="0">
              <a:lnSpc>
                <a:spcPct val="118000"/>
              </a:lnSpc>
              <a:buNone/>
            </a:pPr>
            <a:r>
              <a:rPr lang="en-US" sz="1150" dirty="0">
                <a:solidFill>
                  <a:srgbClr val="526059"/>
                </a:solidFill>
                <a:latin typeface="Calibri" pitchFamily="34" charset="0"/>
                <a:ea typeface="Calibri" pitchFamily="34" charset="-122"/>
                <a:cs typeface="Calibri" pitchFamily="34" charset="-120"/>
              </a:rPr>
              <a:t> in healthcare / commercial partnerships or urban aviation operations.</a:t>
            </a:r>
            <a:endParaRPr lang="en-US" sz="11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83A31"/>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C9FF4A"/>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10211D"/>
                </a:solidFill>
                <a:latin typeface="Calibri" pitchFamily="34" charset="0"/>
                <a:ea typeface="Calibri" pitchFamily="34" charset="-122"/>
                <a:cs typeface="Calibri" pitchFamily="34" charset="-120"/>
              </a:rPr>
              <a:t>18</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CFE0D6"/>
                </a:solidFill>
                <a:latin typeface="Calibri" pitchFamily="34" charset="0"/>
                <a:ea typeface="Calibri" pitchFamily="34" charset="-122"/>
                <a:cs typeface="Calibri" pitchFamily="34" charset="-120"/>
              </a:rPr>
              <a:t>THE PRE-SEED RAISE</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7FA98F"/>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7FA98F"/>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7FA98F"/>
                </a:solidFill>
                <a:latin typeface="Calibri" pitchFamily="34" charset="0"/>
                <a:ea typeface="Calibri" pitchFamily="34" charset="-122"/>
                <a:cs typeface="Calibri" pitchFamily="34" charset="-120"/>
              </a:rPr>
              <a:t>19</a:t>
            </a:r>
            <a:endParaRPr lang="en-US" sz="900" dirty="0"/>
          </a:p>
        </p:txBody>
      </p:sp>
      <p:sp>
        <p:nvSpPr>
          <p:cNvPr id="8" name="Text 6"/>
          <p:cNvSpPr txBox="1"/>
          <p:nvPr/>
        </p:nvSpPr>
        <p:spPr>
          <a:xfrm>
            <a:off x="640080" y="1051560"/>
            <a:ext cx="5303520" cy="1005840"/>
          </a:xfrm>
          <a:prstGeom prst="rect">
            <a:avLst/>
          </a:prstGeom>
          <a:noFill/>
          <a:ln/>
        </p:spPr>
        <p:txBody>
          <a:bodyPr wrap="square" lIns="0" tIns="0" rIns="0" bIns="0" rtlCol="0" anchor="ctr"/>
          <a:lstStyle/>
          <a:p>
            <a:pPr indent="0" marL="0">
              <a:buNone/>
            </a:pPr>
            <a:r>
              <a:rPr lang="en-US" sz="5400" b="1" dirty="0">
                <a:solidFill>
                  <a:srgbClr val="C9FF4A"/>
                </a:solidFill>
                <a:latin typeface="Calibri" pitchFamily="34" charset="0"/>
                <a:ea typeface="Calibri" pitchFamily="34" charset="-122"/>
                <a:cs typeface="Calibri" pitchFamily="34" charset="-120"/>
              </a:rPr>
              <a:t>€750,000</a:t>
            </a:r>
            <a:endParaRPr lang="en-US" sz="5400" dirty="0"/>
          </a:p>
        </p:txBody>
      </p:sp>
      <p:sp>
        <p:nvSpPr>
          <p:cNvPr id="9" name="Text 7"/>
          <p:cNvSpPr txBox="1"/>
          <p:nvPr/>
        </p:nvSpPr>
        <p:spPr>
          <a:xfrm>
            <a:off x="640080" y="2011680"/>
            <a:ext cx="5486400" cy="320040"/>
          </a:xfrm>
          <a:prstGeom prst="rect">
            <a:avLst/>
          </a:prstGeom>
          <a:noFill/>
          <a:ln/>
        </p:spPr>
        <p:txBody>
          <a:bodyPr wrap="square" lIns="0" tIns="0" rIns="0" bIns="0" rtlCol="0" anchor="ctr"/>
          <a:lstStyle/>
          <a:p>
            <a:pPr indent="0" marL="0">
              <a:buNone/>
            </a:pPr>
            <a:r>
              <a:rPr lang="en-US" sz="1150" b="1" spc="150" kern="0" dirty="0">
                <a:solidFill>
                  <a:srgbClr val="C2CCC4"/>
                </a:solidFill>
                <a:latin typeface="Calibri" pitchFamily="34" charset="0"/>
                <a:ea typeface="Calibri" pitchFamily="34" charset="-122"/>
                <a:cs typeface="Calibri" pitchFamily="34" charset="-120"/>
              </a:rPr>
              <a:t>~12 MONTHS · FROM CONCEPT TO A PILOT DECISION</a:t>
            </a:r>
            <a:endParaRPr lang="en-US" sz="1150" dirty="0"/>
          </a:p>
        </p:txBody>
      </p:sp>
      <p:sp>
        <p:nvSpPr>
          <p:cNvPr id="10" name="Text 8"/>
          <p:cNvSpPr txBox="1"/>
          <p:nvPr/>
        </p:nvSpPr>
        <p:spPr>
          <a:xfrm>
            <a:off x="640080" y="2560320"/>
            <a:ext cx="2103120" cy="502920"/>
          </a:xfrm>
          <a:prstGeom prst="rect">
            <a:avLst/>
          </a:prstGeom>
          <a:noFill/>
          <a:ln/>
        </p:spPr>
        <p:txBody>
          <a:bodyPr wrap="square" lIns="0" tIns="0" rIns="0" bIns="0" rtlCol="0" anchor="ctr"/>
          <a:lstStyle/>
          <a:p>
            <a:pPr indent="0" marL="0">
              <a:buNone/>
            </a:pPr>
            <a:r>
              <a:rPr lang="en-US" sz="1200" b="1" dirty="0">
                <a:solidFill>
                  <a:srgbClr val="F0EEE6"/>
                </a:solidFill>
                <a:latin typeface="Calibri" pitchFamily="34" charset="0"/>
                <a:ea typeface="Calibri" pitchFamily="34" charset="-122"/>
                <a:cs typeface="Calibri" pitchFamily="34" charset="-120"/>
              </a:rPr>
              <a:t>Product &amp; engineering</a:t>
            </a:r>
            <a:endParaRPr lang="en-US" sz="1200" dirty="0"/>
          </a:p>
        </p:txBody>
      </p:sp>
      <p:sp>
        <p:nvSpPr>
          <p:cNvPr id="11" name="Text 9"/>
          <p:cNvSpPr txBox="1"/>
          <p:nvPr/>
        </p:nvSpPr>
        <p:spPr>
          <a:xfrm>
            <a:off x="2743200" y="2560320"/>
            <a:ext cx="777240" cy="502920"/>
          </a:xfrm>
          <a:prstGeom prst="rect">
            <a:avLst/>
          </a:prstGeom>
          <a:noFill/>
          <a:ln/>
        </p:spPr>
        <p:txBody>
          <a:bodyPr wrap="square" lIns="0" tIns="0" rIns="0" bIns="0" rtlCol="0" anchor="ctr"/>
          <a:lstStyle/>
          <a:p>
            <a:pPr algn="r" indent="0" marL="0">
              <a:buNone/>
            </a:pPr>
            <a:r>
              <a:rPr lang="en-US" sz="1300" b="1" dirty="0">
                <a:solidFill>
                  <a:srgbClr val="C9FF4A"/>
                </a:solidFill>
                <a:latin typeface="Calibri" pitchFamily="34" charset="0"/>
                <a:ea typeface="Calibri" pitchFamily="34" charset="-122"/>
                <a:cs typeface="Calibri" pitchFamily="34" charset="-120"/>
              </a:rPr>
              <a:t>€270k</a:t>
            </a:r>
            <a:endParaRPr lang="en-US" sz="1300" dirty="0"/>
          </a:p>
        </p:txBody>
      </p:sp>
      <p:sp>
        <p:nvSpPr>
          <p:cNvPr id="12" name="Text 10"/>
          <p:cNvSpPr txBox="1"/>
          <p:nvPr/>
        </p:nvSpPr>
        <p:spPr>
          <a:xfrm>
            <a:off x="3703320" y="2560320"/>
            <a:ext cx="2697480" cy="502920"/>
          </a:xfrm>
          <a:prstGeom prst="rect">
            <a:avLst/>
          </a:prstGeom>
          <a:noFill/>
          <a:ln/>
        </p:spPr>
        <p:txBody>
          <a:bodyPr wrap="square" lIns="0" tIns="0" rIns="0" bIns="0" rtlCol="0" anchor="ctr"/>
          <a:lstStyle/>
          <a:p>
            <a:pPr indent="0" marL="0">
              <a:buNone/>
            </a:pPr>
            <a:r>
              <a:rPr lang="en-US" sz="1000" dirty="0">
                <a:solidFill>
                  <a:srgbClr val="C2CCC4"/>
                </a:solidFill>
                <a:latin typeface="Calibri" pitchFamily="34" charset="0"/>
                <a:ea typeface="Calibri" pitchFamily="34" charset="-122"/>
                <a:cs typeface="Calibri" pitchFamily="34" charset="-120"/>
              </a:rPr>
              <a:t>Platform hardening, operator / OEM integration, clinical workflow</a:t>
            </a:r>
            <a:endParaRPr lang="en-US" sz="1000" dirty="0"/>
          </a:p>
        </p:txBody>
      </p:sp>
      <p:sp>
        <p:nvSpPr>
          <p:cNvPr id="13" name="Shape 11"/>
          <p:cNvSpPr/>
          <p:nvPr/>
        </p:nvSpPr>
        <p:spPr>
          <a:xfrm>
            <a:off x="640080" y="3081528"/>
            <a:ext cx="5760720" cy="0"/>
          </a:xfrm>
          <a:prstGeom prst="line">
            <a:avLst/>
          </a:prstGeom>
          <a:noFill/>
          <a:ln w="9525">
            <a:solidFill>
              <a:srgbClr val="2B4A3F"/>
            </a:solidFill>
            <a:prstDash val="solid"/>
          </a:ln>
        </p:spPr>
      </p:sp>
      <p:sp>
        <p:nvSpPr>
          <p:cNvPr id="14" name="Text 12"/>
          <p:cNvSpPr txBox="1"/>
          <p:nvPr/>
        </p:nvSpPr>
        <p:spPr>
          <a:xfrm>
            <a:off x="640080" y="3108960"/>
            <a:ext cx="2103120" cy="502920"/>
          </a:xfrm>
          <a:prstGeom prst="rect">
            <a:avLst/>
          </a:prstGeom>
          <a:noFill/>
          <a:ln/>
        </p:spPr>
        <p:txBody>
          <a:bodyPr wrap="square" lIns="0" tIns="0" rIns="0" bIns="0" rtlCol="0" anchor="ctr"/>
          <a:lstStyle/>
          <a:p>
            <a:pPr indent="0" marL="0">
              <a:buNone/>
            </a:pPr>
            <a:r>
              <a:rPr lang="en-US" sz="1200" b="1" dirty="0">
                <a:solidFill>
                  <a:srgbClr val="F0EEE6"/>
                </a:solidFill>
                <a:latin typeface="Calibri" pitchFamily="34" charset="0"/>
                <a:ea typeface="Calibri" pitchFamily="34" charset="-122"/>
                <a:cs typeface="Calibri" pitchFamily="34" charset="-120"/>
              </a:rPr>
              <a:t>Corridor launch &amp; ops</a:t>
            </a:r>
            <a:endParaRPr lang="en-US" sz="1200" dirty="0"/>
          </a:p>
        </p:txBody>
      </p:sp>
      <p:sp>
        <p:nvSpPr>
          <p:cNvPr id="15" name="Text 13"/>
          <p:cNvSpPr txBox="1"/>
          <p:nvPr/>
        </p:nvSpPr>
        <p:spPr>
          <a:xfrm>
            <a:off x="2743200" y="3108960"/>
            <a:ext cx="777240" cy="502920"/>
          </a:xfrm>
          <a:prstGeom prst="rect">
            <a:avLst/>
          </a:prstGeom>
          <a:noFill/>
          <a:ln/>
        </p:spPr>
        <p:txBody>
          <a:bodyPr wrap="square" lIns="0" tIns="0" rIns="0" bIns="0" rtlCol="0" anchor="ctr"/>
          <a:lstStyle/>
          <a:p>
            <a:pPr algn="r" indent="0" marL="0">
              <a:buNone/>
            </a:pPr>
            <a:r>
              <a:rPr lang="en-US" sz="1300" b="1" dirty="0">
                <a:solidFill>
                  <a:srgbClr val="C9FF4A"/>
                </a:solidFill>
                <a:latin typeface="Calibri" pitchFamily="34" charset="0"/>
                <a:ea typeface="Calibri" pitchFamily="34" charset="-122"/>
                <a:cs typeface="Calibri" pitchFamily="34" charset="-120"/>
              </a:rPr>
              <a:t>€165k</a:t>
            </a:r>
            <a:endParaRPr lang="en-US" sz="1300" dirty="0"/>
          </a:p>
        </p:txBody>
      </p:sp>
      <p:sp>
        <p:nvSpPr>
          <p:cNvPr id="16" name="Text 14"/>
          <p:cNvSpPr txBox="1"/>
          <p:nvPr/>
        </p:nvSpPr>
        <p:spPr>
          <a:xfrm>
            <a:off x="3703320" y="3108960"/>
            <a:ext cx="2697480" cy="502920"/>
          </a:xfrm>
          <a:prstGeom prst="rect">
            <a:avLst/>
          </a:prstGeom>
          <a:noFill/>
          <a:ln/>
        </p:spPr>
        <p:txBody>
          <a:bodyPr wrap="square" lIns="0" tIns="0" rIns="0" bIns="0" rtlCol="0" anchor="ctr"/>
          <a:lstStyle/>
          <a:p>
            <a:pPr indent="0" marL="0">
              <a:buNone/>
            </a:pPr>
            <a:r>
              <a:rPr lang="en-US" sz="1000" dirty="0">
                <a:solidFill>
                  <a:srgbClr val="C2CCC4"/>
                </a:solidFill>
                <a:latin typeface="Calibri" pitchFamily="34" charset="0"/>
                <a:ea typeface="Calibri" pitchFamily="34" charset="-122"/>
                <a:cs typeface="Calibri" pitchFamily="34" charset="-120"/>
              </a:rPr>
              <a:t>Route / hub survey, supervised demonstrations, measurement</a:t>
            </a:r>
            <a:endParaRPr lang="en-US" sz="1000" dirty="0"/>
          </a:p>
        </p:txBody>
      </p:sp>
      <p:sp>
        <p:nvSpPr>
          <p:cNvPr id="17" name="Shape 15"/>
          <p:cNvSpPr/>
          <p:nvPr/>
        </p:nvSpPr>
        <p:spPr>
          <a:xfrm>
            <a:off x="640080" y="3630168"/>
            <a:ext cx="5760720" cy="0"/>
          </a:xfrm>
          <a:prstGeom prst="line">
            <a:avLst/>
          </a:prstGeom>
          <a:noFill/>
          <a:ln w="9525">
            <a:solidFill>
              <a:srgbClr val="2B4A3F"/>
            </a:solidFill>
            <a:prstDash val="solid"/>
          </a:ln>
        </p:spPr>
      </p:sp>
      <p:sp>
        <p:nvSpPr>
          <p:cNvPr id="18" name="Text 16"/>
          <p:cNvSpPr txBox="1"/>
          <p:nvPr/>
        </p:nvSpPr>
        <p:spPr>
          <a:xfrm>
            <a:off x="640080" y="3657600"/>
            <a:ext cx="2103120" cy="502920"/>
          </a:xfrm>
          <a:prstGeom prst="rect">
            <a:avLst/>
          </a:prstGeom>
          <a:noFill/>
          <a:ln/>
        </p:spPr>
        <p:txBody>
          <a:bodyPr wrap="square" lIns="0" tIns="0" rIns="0" bIns="0" rtlCol="0" anchor="ctr"/>
          <a:lstStyle/>
          <a:p>
            <a:pPr indent="0" marL="0">
              <a:buNone/>
            </a:pPr>
            <a:r>
              <a:rPr lang="en-US" sz="1200" b="1" dirty="0">
                <a:solidFill>
                  <a:srgbClr val="F0EEE6"/>
                </a:solidFill>
                <a:latin typeface="Calibri" pitchFamily="34" charset="0"/>
                <a:ea typeface="Calibri" pitchFamily="34" charset="-122"/>
                <a:cs typeface="Calibri" pitchFamily="34" charset="-120"/>
              </a:rPr>
              <a:t>Safety &amp; regulatory</a:t>
            </a:r>
            <a:endParaRPr lang="en-US" sz="1200" dirty="0"/>
          </a:p>
        </p:txBody>
      </p:sp>
      <p:sp>
        <p:nvSpPr>
          <p:cNvPr id="19" name="Text 17"/>
          <p:cNvSpPr txBox="1"/>
          <p:nvPr/>
        </p:nvSpPr>
        <p:spPr>
          <a:xfrm>
            <a:off x="2743200" y="3657600"/>
            <a:ext cx="777240" cy="502920"/>
          </a:xfrm>
          <a:prstGeom prst="rect">
            <a:avLst/>
          </a:prstGeom>
          <a:noFill/>
          <a:ln/>
        </p:spPr>
        <p:txBody>
          <a:bodyPr wrap="square" lIns="0" tIns="0" rIns="0" bIns="0" rtlCol="0" anchor="ctr"/>
          <a:lstStyle/>
          <a:p>
            <a:pPr algn="r" indent="0" marL="0">
              <a:buNone/>
            </a:pPr>
            <a:r>
              <a:rPr lang="en-US" sz="1300" b="1" dirty="0">
                <a:solidFill>
                  <a:srgbClr val="C9FF4A"/>
                </a:solidFill>
                <a:latin typeface="Calibri" pitchFamily="34" charset="0"/>
                <a:ea typeface="Calibri" pitchFamily="34" charset="-122"/>
                <a:cs typeface="Calibri" pitchFamily="34" charset="-120"/>
              </a:rPr>
              <a:t>€120k</a:t>
            </a:r>
            <a:endParaRPr lang="en-US" sz="1300" dirty="0"/>
          </a:p>
        </p:txBody>
      </p:sp>
      <p:sp>
        <p:nvSpPr>
          <p:cNvPr id="20" name="Text 18"/>
          <p:cNvSpPr txBox="1"/>
          <p:nvPr/>
        </p:nvSpPr>
        <p:spPr>
          <a:xfrm>
            <a:off x="3703320" y="3657600"/>
            <a:ext cx="2697480" cy="502920"/>
          </a:xfrm>
          <a:prstGeom prst="rect">
            <a:avLst/>
          </a:prstGeom>
          <a:noFill/>
          <a:ln/>
        </p:spPr>
        <p:txBody>
          <a:bodyPr wrap="square" lIns="0" tIns="0" rIns="0" bIns="0" rtlCol="0" anchor="ctr"/>
          <a:lstStyle/>
          <a:p>
            <a:pPr indent="0" marL="0">
              <a:buNone/>
            </a:pPr>
            <a:r>
              <a:rPr lang="en-US" sz="1000" dirty="0">
                <a:solidFill>
                  <a:srgbClr val="C2CCC4"/>
                </a:solidFill>
                <a:latin typeface="Calibri" pitchFamily="34" charset="0"/>
                <a:ea typeface="Calibri" pitchFamily="34" charset="-122"/>
                <a:cs typeface="Calibri" pitchFamily="34" charset="-120"/>
              </a:rPr>
              <a:t>ConOps and risk-assessment support, authority engagement</a:t>
            </a:r>
            <a:endParaRPr lang="en-US" sz="1000" dirty="0"/>
          </a:p>
        </p:txBody>
      </p:sp>
      <p:sp>
        <p:nvSpPr>
          <p:cNvPr id="21" name="Shape 19"/>
          <p:cNvSpPr/>
          <p:nvPr/>
        </p:nvSpPr>
        <p:spPr>
          <a:xfrm>
            <a:off x="640080" y="4178808"/>
            <a:ext cx="5760720" cy="0"/>
          </a:xfrm>
          <a:prstGeom prst="line">
            <a:avLst/>
          </a:prstGeom>
          <a:noFill/>
          <a:ln w="9525">
            <a:solidFill>
              <a:srgbClr val="2B4A3F"/>
            </a:solidFill>
            <a:prstDash val="solid"/>
          </a:ln>
        </p:spPr>
      </p:sp>
      <p:sp>
        <p:nvSpPr>
          <p:cNvPr id="22" name="Text 20"/>
          <p:cNvSpPr txBox="1"/>
          <p:nvPr/>
        </p:nvSpPr>
        <p:spPr>
          <a:xfrm>
            <a:off x="640080" y="4206240"/>
            <a:ext cx="2103120" cy="502920"/>
          </a:xfrm>
          <a:prstGeom prst="rect">
            <a:avLst/>
          </a:prstGeom>
          <a:noFill/>
          <a:ln/>
        </p:spPr>
        <p:txBody>
          <a:bodyPr wrap="square" lIns="0" tIns="0" rIns="0" bIns="0" rtlCol="0" anchor="ctr"/>
          <a:lstStyle/>
          <a:p>
            <a:pPr indent="0" marL="0">
              <a:buNone/>
            </a:pPr>
            <a:r>
              <a:rPr lang="en-US" sz="1200" b="1" dirty="0">
                <a:solidFill>
                  <a:srgbClr val="F0EEE6"/>
                </a:solidFill>
                <a:latin typeface="Calibri" pitchFamily="34" charset="0"/>
                <a:ea typeface="Calibri" pitchFamily="34" charset="-122"/>
                <a:cs typeface="Calibri" pitchFamily="34" charset="-120"/>
              </a:rPr>
              <a:t>Partnerships &amp; clinical</a:t>
            </a:r>
            <a:endParaRPr lang="en-US" sz="1200" dirty="0"/>
          </a:p>
        </p:txBody>
      </p:sp>
      <p:sp>
        <p:nvSpPr>
          <p:cNvPr id="23" name="Text 21"/>
          <p:cNvSpPr txBox="1"/>
          <p:nvPr/>
        </p:nvSpPr>
        <p:spPr>
          <a:xfrm>
            <a:off x="2743200" y="4206240"/>
            <a:ext cx="777240" cy="502920"/>
          </a:xfrm>
          <a:prstGeom prst="rect">
            <a:avLst/>
          </a:prstGeom>
          <a:noFill/>
          <a:ln/>
        </p:spPr>
        <p:txBody>
          <a:bodyPr wrap="square" lIns="0" tIns="0" rIns="0" bIns="0" rtlCol="0" anchor="ctr"/>
          <a:lstStyle/>
          <a:p>
            <a:pPr algn="r" indent="0" marL="0">
              <a:buNone/>
            </a:pPr>
            <a:r>
              <a:rPr lang="en-US" sz="1300" b="1" dirty="0">
                <a:solidFill>
                  <a:srgbClr val="C9FF4A"/>
                </a:solidFill>
                <a:latin typeface="Calibri" pitchFamily="34" charset="0"/>
                <a:ea typeface="Calibri" pitchFamily="34" charset="-122"/>
                <a:cs typeface="Calibri" pitchFamily="34" charset="-120"/>
              </a:rPr>
              <a:t>€75k</a:t>
            </a:r>
            <a:endParaRPr lang="en-US" sz="1300" dirty="0"/>
          </a:p>
        </p:txBody>
      </p:sp>
      <p:sp>
        <p:nvSpPr>
          <p:cNvPr id="24" name="Text 22"/>
          <p:cNvSpPr txBox="1"/>
          <p:nvPr/>
        </p:nvSpPr>
        <p:spPr>
          <a:xfrm>
            <a:off x="3703320" y="4206240"/>
            <a:ext cx="2697480" cy="502920"/>
          </a:xfrm>
          <a:prstGeom prst="rect">
            <a:avLst/>
          </a:prstGeom>
          <a:noFill/>
          <a:ln/>
        </p:spPr>
        <p:txBody>
          <a:bodyPr wrap="square" lIns="0" tIns="0" rIns="0" bIns="0" rtlCol="0" anchor="ctr"/>
          <a:lstStyle/>
          <a:p>
            <a:pPr indent="0" marL="0">
              <a:buNone/>
            </a:pPr>
            <a:r>
              <a:rPr lang="en-US" sz="1000" dirty="0">
                <a:solidFill>
                  <a:srgbClr val="C2CCC4"/>
                </a:solidFill>
                <a:latin typeface="Calibri" pitchFamily="34" charset="0"/>
                <a:ea typeface="Calibri" pitchFamily="34" charset="-122"/>
                <a:cs typeface="Calibri" pitchFamily="34" charset="-120"/>
              </a:rPr>
              <a:t>Anchor-partner validation, pricing and eligibility study</a:t>
            </a:r>
            <a:endParaRPr lang="en-US" sz="1000" dirty="0"/>
          </a:p>
        </p:txBody>
      </p:sp>
      <p:sp>
        <p:nvSpPr>
          <p:cNvPr id="25" name="Shape 23"/>
          <p:cNvSpPr/>
          <p:nvPr/>
        </p:nvSpPr>
        <p:spPr>
          <a:xfrm>
            <a:off x="640080" y="4727448"/>
            <a:ext cx="5760720" cy="0"/>
          </a:xfrm>
          <a:prstGeom prst="line">
            <a:avLst/>
          </a:prstGeom>
          <a:noFill/>
          <a:ln w="9525">
            <a:solidFill>
              <a:srgbClr val="2B4A3F"/>
            </a:solidFill>
            <a:prstDash val="solid"/>
          </a:ln>
        </p:spPr>
      </p:sp>
      <p:sp>
        <p:nvSpPr>
          <p:cNvPr id="26" name="Text 24"/>
          <p:cNvSpPr txBox="1"/>
          <p:nvPr/>
        </p:nvSpPr>
        <p:spPr>
          <a:xfrm>
            <a:off x="640080" y="4754880"/>
            <a:ext cx="2103120" cy="502920"/>
          </a:xfrm>
          <a:prstGeom prst="rect">
            <a:avLst/>
          </a:prstGeom>
          <a:noFill/>
          <a:ln/>
        </p:spPr>
        <p:txBody>
          <a:bodyPr wrap="square" lIns="0" tIns="0" rIns="0" bIns="0" rtlCol="0" anchor="ctr"/>
          <a:lstStyle/>
          <a:p>
            <a:pPr indent="0" marL="0">
              <a:buNone/>
            </a:pPr>
            <a:r>
              <a:rPr lang="en-US" sz="1200" b="1" dirty="0">
                <a:solidFill>
                  <a:srgbClr val="F0EEE6"/>
                </a:solidFill>
                <a:latin typeface="Calibri" pitchFamily="34" charset="0"/>
                <a:ea typeface="Calibri" pitchFamily="34" charset="-122"/>
                <a:cs typeface="Calibri" pitchFamily="34" charset="-120"/>
              </a:rPr>
              <a:t>Founder &amp; company</a:t>
            </a:r>
            <a:endParaRPr lang="en-US" sz="1200" dirty="0"/>
          </a:p>
        </p:txBody>
      </p:sp>
      <p:sp>
        <p:nvSpPr>
          <p:cNvPr id="27" name="Text 25"/>
          <p:cNvSpPr txBox="1"/>
          <p:nvPr/>
        </p:nvSpPr>
        <p:spPr>
          <a:xfrm>
            <a:off x="2743200" y="4754880"/>
            <a:ext cx="777240" cy="502920"/>
          </a:xfrm>
          <a:prstGeom prst="rect">
            <a:avLst/>
          </a:prstGeom>
          <a:noFill/>
          <a:ln/>
        </p:spPr>
        <p:txBody>
          <a:bodyPr wrap="square" lIns="0" tIns="0" rIns="0" bIns="0" rtlCol="0" anchor="ctr"/>
          <a:lstStyle/>
          <a:p>
            <a:pPr algn="r" indent="0" marL="0">
              <a:buNone/>
            </a:pPr>
            <a:r>
              <a:rPr lang="en-US" sz="1300" b="1" dirty="0">
                <a:solidFill>
                  <a:srgbClr val="C9FF4A"/>
                </a:solidFill>
                <a:latin typeface="Calibri" pitchFamily="34" charset="0"/>
                <a:ea typeface="Calibri" pitchFamily="34" charset="-122"/>
                <a:cs typeface="Calibri" pitchFamily="34" charset="-120"/>
              </a:rPr>
              <a:t>€75k</a:t>
            </a:r>
            <a:endParaRPr lang="en-US" sz="1300" dirty="0"/>
          </a:p>
        </p:txBody>
      </p:sp>
      <p:sp>
        <p:nvSpPr>
          <p:cNvPr id="28" name="Text 26"/>
          <p:cNvSpPr txBox="1"/>
          <p:nvPr/>
        </p:nvSpPr>
        <p:spPr>
          <a:xfrm>
            <a:off x="3703320" y="4754880"/>
            <a:ext cx="2697480" cy="502920"/>
          </a:xfrm>
          <a:prstGeom prst="rect">
            <a:avLst/>
          </a:prstGeom>
          <a:noFill/>
          <a:ln/>
        </p:spPr>
        <p:txBody>
          <a:bodyPr wrap="square" lIns="0" tIns="0" rIns="0" bIns="0" rtlCol="0" anchor="ctr"/>
          <a:lstStyle/>
          <a:p>
            <a:pPr indent="0" marL="0">
              <a:buNone/>
            </a:pPr>
            <a:r>
              <a:rPr lang="en-US" sz="1000" dirty="0">
                <a:solidFill>
                  <a:srgbClr val="C2CCC4"/>
                </a:solidFill>
                <a:latin typeface="Calibri" pitchFamily="34" charset="0"/>
                <a:ea typeface="Calibri" pitchFamily="34" charset="-122"/>
                <a:cs typeface="Calibri" pitchFamily="34" charset="-120"/>
              </a:rPr>
              <a:t>Lean founder costs, legal, finance, tooling</a:t>
            </a:r>
            <a:endParaRPr lang="en-US" sz="1000" dirty="0"/>
          </a:p>
        </p:txBody>
      </p:sp>
      <p:sp>
        <p:nvSpPr>
          <p:cNvPr id="29" name="Shape 27"/>
          <p:cNvSpPr/>
          <p:nvPr/>
        </p:nvSpPr>
        <p:spPr>
          <a:xfrm>
            <a:off x="640080" y="5276088"/>
            <a:ext cx="5760720" cy="0"/>
          </a:xfrm>
          <a:prstGeom prst="line">
            <a:avLst/>
          </a:prstGeom>
          <a:noFill/>
          <a:ln w="9525">
            <a:solidFill>
              <a:srgbClr val="2B4A3F"/>
            </a:solidFill>
            <a:prstDash val="solid"/>
          </a:ln>
        </p:spPr>
      </p:sp>
      <p:sp>
        <p:nvSpPr>
          <p:cNvPr id="30" name="Text 28"/>
          <p:cNvSpPr txBox="1"/>
          <p:nvPr/>
        </p:nvSpPr>
        <p:spPr>
          <a:xfrm>
            <a:off x="640080" y="5303520"/>
            <a:ext cx="2103120" cy="502920"/>
          </a:xfrm>
          <a:prstGeom prst="rect">
            <a:avLst/>
          </a:prstGeom>
          <a:noFill/>
          <a:ln/>
        </p:spPr>
        <p:txBody>
          <a:bodyPr wrap="square" lIns="0" tIns="0" rIns="0" bIns="0" rtlCol="0" anchor="ctr"/>
          <a:lstStyle/>
          <a:p>
            <a:pPr indent="0" marL="0">
              <a:buNone/>
            </a:pPr>
            <a:r>
              <a:rPr lang="en-US" sz="1200" b="1" dirty="0">
                <a:solidFill>
                  <a:srgbClr val="F0EEE6"/>
                </a:solidFill>
                <a:latin typeface="Calibri" pitchFamily="34" charset="0"/>
                <a:ea typeface="Calibri" pitchFamily="34" charset="-122"/>
                <a:cs typeface="Calibri" pitchFamily="34" charset="-120"/>
              </a:rPr>
              <a:t>Contingency</a:t>
            </a:r>
            <a:endParaRPr lang="en-US" sz="1200" dirty="0"/>
          </a:p>
        </p:txBody>
      </p:sp>
      <p:sp>
        <p:nvSpPr>
          <p:cNvPr id="31" name="Text 29"/>
          <p:cNvSpPr txBox="1"/>
          <p:nvPr/>
        </p:nvSpPr>
        <p:spPr>
          <a:xfrm>
            <a:off x="2743200" y="5303520"/>
            <a:ext cx="777240" cy="502920"/>
          </a:xfrm>
          <a:prstGeom prst="rect">
            <a:avLst/>
          </a:prstGeom>
          <a:noFill/>
          <a:ln/>
        </p:spPr>
        <p:txBody>
          <a:bodyPr wrap="square" lIns="0" tIns="0" rIns="0" bIns="0" rtlCol="0" anchor="ctr"/>
          <a:lstStyle/>
          <a:p>
            <a:pPr algn="r" indent="0" marL="0">
              <a:buNone/>
            </a:pPr>
            <a:r>
              <a:rPr lang="en-US" sz="1300" b="1" dirty="0">
                <a:solidFill>
                  <a:srgbClr val="C9FF4A"/>
                </a:solidFill>
                <a:latin typeface="Calibri" pitchFamily="34" charset="0"/>
                <a:ea typeface="Calibri" pitchFamily="34" charset="-122"/>
                <a:cs typeface="Calibri" pitchFamily="34" charset="-120"/>
              </a:rPr>
              <a:t>€45k</a:t>
            </a:r>
            <a:endParaRPr lang="en-US" sz="1300" dirty="0"/>
          </a:p>
        </p:txBody>
      </p:sp>
      <p:sp>
        <p:nvSpPr>
          <p:cNvPr id="32" name="Text 30"/>
          <p:cNvSpPr txBox="1"/>
          <p:nvPr/>
        </p:nvSpPr>
        <p:spPr>
          <a:xfrm>
            <a:off x="3703320" y="5303520"/>
            <a:ext cx="2697480" cy="502920"/>
          </a:xfrm>
          <a:prstGeom prst="rect">
            <a:avLst/>
          </a:prstGeom>
          <a:noFill/>
          <a:ln/>
        </p:spPr>
        <p:txBody>
          <a:bodyPr wrap="square" lIns="0" tIns="0" rIns="0" bIns="0" rtlCol="0" anchor="ctr"/>
          <a:lstStyle/>
          <a:p>
            <a:pPr indent="0" marL="0">
              <a:buNone/>
            </a:pPr>
            <a:r>
              <a:rPr lang="en-US" sz="1000" dirty="0">
                <a:solidFill>
                  <a:srgbClr val="C2CCC4"/>
                </a:solidFill>
                <a:latin typeface="Calibri" pitchFamily="34" charset="0"/>
                <a:ea typeface="Calibri" pitchFamily="34" charset="-122"/>
                <a:cs typeface="Calibri" pitchFamily="34" charset="-120"/>
              </a:rPr>
              <a:t>6%</a:t>
            </a:r>
            <a:endParaRPr lang="en-US" sz="1000" dirty="0"/>
          </a:p>
        </p:txBody>
      </p:sp>
      <p:sp>
        <p:nvSpPr>
          <p:cNvPr id="33" name="Shape 31"/>
          <p:cNvSpPr/>
          <p:nvPr/>
        </p:nvSpPr>
        <p:spPr>
          <a:xfrm>
            <a:off x="640080" y="5824728"/>
            <a:ext cx="5760720" cy="0"/>
          </a:xfrm>
          <a:prstGeom prst="line">
            <a:avLst/>
          </a:prstGeom>
          <a:noFill/>
          <a:ln w="9525">
            <a:solidFill>
              <a:srgbClr val="2B4A3F"/>
            </a:solidFill>
            <a:prstDash val="solid"/>
          </a:ln>
        </p:spPr>
      </p:sp>
      <p:sp>
        <p:nvSpPr>
          <p:cNvPr id="34" name="Text 32"/>
          <p:cNvSpPr txBox="1"/>
          <p:nvPr/>
        </p:nvSpPr>
        <p:spPr>
          <a:xfrm>
            <a:off x="640080" y="5897880"/>
            <a:ext cx="5760720" cy="548640"/>
          </a:xfrm>
          <a:prstGeom prst="rect">
            <a:avLst/>
          </a:prstGeom>
          <a:noFill/>
          <a:ln/>
        </p:spPr>
        <p:txBody>
          <a:bodyPr wrap="square" lIns="0" tIns="0" rIns="0" bIns="0" rtlCol="0" anchor="t"/>
          <a:lstStyle/>
          <a:p>
            <a:pPr indent="0" marL="0">
              <a:buNone/>
            </a:pPr>
            <a:r>
              <a:rPr lang="en-US" sz="1000" i="1" dirty="0">
                <a:solidFill>
                  <a:srgbClr val="9FB0A5"/>
                </a:solidFill>
                <a:latin typeface="Calibri" pitchFamily="34" charset="0"/>
                <a:ea typeface="Calibri" pitchFamily="34" charset="-122"/>
                <a:cs typeface="Calibri" pitchFamily="34" charset="-120"/>
              </a:rPr>
              <a:t>Deliberately lean: founder-led, with specialist engineering and regulatory expertise contracted per workstream rather than hired ahead of validation. No aircraft manufacturing or fleet purchase.</a:t>
            </a:r>
            <a:endParaRPr lang="en-US" sz="1000" dirty="0"/>
          </a:p>
        </p:txBody>
      </p:sp>
      <p:sp>
        <p:nvSpPr>
          <p:cNvPr id="35" name="Shape 33"/>
          <p:cNvSpPr/>
          <p:nvPr/>
        </p:nvSpPr>
        <p:spPr>
          <a:xfrm>
            <a:off x="6812280" y="1097280"/>
            <a:ext cx="4739335" cy="5166360"/>
          </a:xfrm>
          <a:prstGeom prst="roundRect">
            <a:avLst>
              <a:gd name="adj" fmla="val 1351"/>
            </a:avLst>
          </a:prstGeom>
          <a:solidFill>
            <a:srgbClr val="12281F"/>
          </a:solidFill>
          <a:ln w="12700">
            <a:solidFill>
              <a:srgbClr val="2B4A3F"/>
            </a:solidFill>
            <a:prstDash val="solid"/>
          </a:ln>
        </p:spPr>
      </p:sp>
      <p:sp>
        <p:nvSpPr>
          <p:cNvPr id="36" name="Text 34"/>
          <p:cNvSpPr txBox="1"/>
          <p:nvPr/>
        </p:nvSpPr>
        <p:spPr>
          <a:xfrm>
            <a:off x="7086600" y="1280160"/>
            <a:ext cx="4190695" cy="274320"/>
          </a:xfrm>
          <a:prstGeom prst="rect">
            <a:avLst/>
          </a:prstGeom>
          <a:noFill/>
          <a:ln/>
        </p:spPr>
        <p:txBody>
          <a:bodyPr wrap="square" lIns="0" tIns="0" rIns="0" bIns="0" rtlCol="0" anchor="ctr"/>
          <a:lstStyle/>
          <a:p>
            <a:pPr indent="0" marL="0">
              <a:buNone/>
            </a:pPr>
            <a:r>
              <a:rPr lang="en-US" sz="1100" b="1" spc="100" kern="0" dirty="0">
                <a:solidFill>
                  <a:srgbClr val="C9FF4A"/>
                </a:solidFill>
                <a:latin typeface="Calibri" pitchFamily="34" charset="0"/>
                <a:ea typeface="Calibri" pitchFamily="34" charset="-122"/>
                <a:cs typeface="Calibri" pitchFamily="34" charset="-120"/>
              </a:rPr>
              <a:t>AT THE END OF THE ROUND WE EXPECT TO HAVE</a:t>
            </a:r>
            <a:endParaRPr lang="en-US" sz="1100" dirty="0"/>
          </a:p>
        </p:txBody>
      </p:sp>
      <p:sp>
        <p:nvSpPr>
          <p:cNvPr id="37" name="Shape 35"/>
          <p:cNvSpPr/>
          <p:nvPr/>
        </p:nvSpPr>
        <p:spPr>
          <a:xfrm>
            <a:off x="7086600" y="1783080"/>
            <a:ext cx="274320" cy="274320"/>
          </a:xfrm>
          <a:prstGeom prst="ellipse">
            <a:avLst/>
          </a:prstGeom>
          <a:solidFill>
            <a:srgbClr val="C9FF4A"/>
          </a:solidFill>
          <a:ln/>
        </p:spPr>
      </p:sp>
      <p:sp>
        <p:nvSpPr>
          <p:cNvPr id="38" name="Text 36"/>
          <p:cNvSpPr txBox="1"/>
          <p:nvPr/>
        </p:nvSpPr>
        <p:spPr>
          <a:xfrm>
            <a:off x="7086600" y="1783080"/>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39" name="Text 37"/>
          <p:cNvSpPr txBox="1"/>
          <p:nvPr/>
        </p:nvSpPr>
        <p:spPr>
          <a:xfrm>
            <a:off x="7498080" y="1691640"/>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 signed anchor healthcare partner</a:t>
            </a:r>
            <a:endParaRPr lang="en-US" sz="1200" dirty="0"/>
          </a:p>
        </p:txBody>
      </p:sp>
      <p:sp>
        <p:nvSpPr>
          <p:cNvPr id="40" name="Shape 38"/>
          <p:cNvSpPr/>
          <p:nvPr/>
        </p:nvSpPr>
        <p:spPr>
          <a:xfrm>
            <a:off x="7086600" y="2267712"/>
            <a:ext cx="274320" cy="274320"/>
          </a:xfrm>
          <a:prstGeom prst="ellipse">
            <a:avLst/>
          </a:prstGeom>
          <a:solidFill>
            <a:srgbClr val="C9FF4A"/>
          </a:solidFill>
          <a:ln/>
        </p:spPr>
      </p:sp>
      <p:sp>
        <p:nvSpPr>
          <p:cNvPr id="41" name="Text 39"/>
          <p:cNvSpPr txBox="1"/>
          <p:nvPr/>
        </p:nvSpPr>
        <p:spPr>
          <a:xfrm>
            <a:off x="7086600" y="2267712"/>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42" name="Text 40"/>
          <p:cNvSpPr txBox="1"/>
          <p:nvPr/>
        </p:nvSpPr>
        <p:spPr>
          <a:xfrm>
            <a:off x="7498080" y="2176272"/>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 contracted licensed operating partner</a:t>
            </a:r>
            <a:endParaRPr lang="en-US" sz="1200" dirty="0"/>
          </a:p>
        </p:txBody>
      </p:sp>
      <p:sp>
        <p:nvSpPr>
          <p:cNvPr id="43" name="Shape 41"/>
          <p:cNvSpPr/>
          <p:nvPr/>
        </p:nvSpPr>
        <p:spPr>
          <a:xfrm>
            <a:off x="7086600" y="2752344"/>
            <a:ext cx="274320" cy="274320"/>
          </a:xfrm>
          <a:prstGeom prst="ellipse">
            <a:avLst/>
          </a:prstGeom>
          <a:solidFill>
            <a:srgbClr val="C9FF4A"/>
          </a:solidFill>
          <a:ln/>
        </p:spPr>
      </p:sp>
      <p:sp>
        <p:nvSpPr>
          <p:cNvPr id="44" name="Text 42"/>
          <p:cNvSpPr txBox="1"/>
          <p:nvPr/>
        </p:nvSpPr>
        <p:spPr>
          <a:xfrm>
            <a:off x="7086600" y="2752344"/>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45" name="Text 43"/>
          <p:cNvSpPr txBox="1"/>
          <p:nvPr/>
        </p:nvSpPr>
        <p:spPr>
          <a:xfrm>
            <a:off x="7498080" y="2660904"/>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 selected aircraft (scored against SC-17)</a:t>
            </a:r>
            <a:endParaRPr lang="en-US" sz="1200" dirty="0"/>
          </a:p>
        </p:txBody>
      </p:sp>
      <p:sp>
        <p:nvSpPr>
          <p:cNvPr id="46" name="Shape 44"/>
          <p:cNvSpPr/>
          <p:nvPr/>
        </p:nvSpPr>
        <p:spPr>
          <a:xfrm>
            <a:off x="7086600" y="3236976"/>
            <a:ext cx="274320" cy="274320"/>
          </a:xfrm>
          <a:prstGeom prst="ellipse">
            <a:avLst/>
          </a:prstGeom>
          <a:solidFill>
            <a:srgbClr val="C9FF4A"/>
          </a:solidFill>
          <a:ln/>
        </p:spPr>
      </p:sp>
      <p:sp>
        <p:nvSpPr>
          <p:cNvPr id="47" name="Text 45"/>
          <p:cNvSpPr txBox="1"/>
          <p:nvPr/>
        </p:nvSpPr>
        <p:spPr>
          <a:xfrm>
            <a:off x="7086600" y="3236976"/>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48" name="Text 46"/>
          <p:cNvSpPr txBox="1"/>
          <p:nvPr/>
        </p:nvSpPr>
        <p:spPr>
          <a:xfrm>
            <a:off x="7498080" y="3145536"/>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 defined regulatory pathway with written authority feedback</a:t>
            </a:r>
            <a:endParaRPr lang="en-US" sz="1200" dirty="0"/>
          </a:p>
        </p:txBody>
      </p:sp>
      <p:sp>
        <p:nvSpPr>
          <p:cNvPr id="49" name="Shape 47"/>
          <p:cNvSpPr/>
          <p:nvPr/>
        </p:nvSpPr>
        <p:spPr>
          <a:xfrm>
            <a:off x="7086600" y="3721608"/>
            <a:ext cx="274320" cy="274320"/>
          </a:xfrm>
          <a:prstGeom prst="ellipse">
            <a:avLst/>
          </a:prstGeom>
          <a:solidFill>
            <a:srgbClr val="C9FF4A"/>
          </a:solidFill>
          <a:ln/>
        </p:spPr>
      </p:sp>
      <p:sp>
        <p:nvSpPr>
          <p:cNvPr id="50" name="Text 48"/>
          <p:cNvSpPr txBox="1"/>
          <p:nvPr/>
        </p:nvSpPr>
        <p:spPr>
          <a:xfrm>
            <a:off x="7086600" y="3721608"/>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51" name="Text 49"/>
          <p:cNvSpPr txBox="1"/>
          <p:nvPr/>
        </p:nvSpPr>
        <p:spPr>
          <a:xfrm>
            <a:off x="7498080" y="3630168"/>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The reference route demonstrated under supervision</a:t>
            </a:r>
            <a:endParaRPr lang="en-US" sz="1200" dirty="0"/>
          </a:p>
        </p:txBody>
      </p:sp>
      <p:sp>
        <p:nvSpPr>
          <p:cNvPr id="52" name="Shape 50"/>
          <p:cNvSpPr/>
          <p:nvPr/>
        </p:nvSpPr>
        <p:spPr>
          <a:xfrm>
            <a:off x="7086600" y="4206240"/>
            <a:ext cx="274320" cy="274320"/>
          </a:xfrm>
          <a:prstGeom prst="ellipse">
            <a:avLst/>
          </a:prstGeom>
          <a:solidFill>
            <a:srgbClr val="C9FF4A"/>
          </a:solidFill>
          <a:ln/>
        </p:spPr>
      </p:sp>
      <p:sp>
        <p:nvSpPr>
          <p:cNvPr id="53" name="Text 51"/>
          <p:cNvSpPr txBox="1"/>
          <p:nvPr/>
        </p:nvSpPr>
        <p:spPr>
          <a:xfrm>
            <a:off x="7086600" y="4206240"/>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54" name="Text 52"/>
          <p:cNvSpPr txBox="1"/>
          <p:nvPr/>
        </p:nvSpPr>
        <p:spPr>
          <a:xfrm>
            <a:off x="7498080" y="4114800"/>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Measured operational, noise and energy data</a:t>
            </a:r>
            <a:endParaRPr lang="en-US" sz="1200" dirty="0"/>
          </a:p>
        </p:txBody>
      </p:sp>
      <p:sp>
        <p:nvSpPr>
          <p:cNvPr id="55" name="Shape 53"/>
          <p:cNvSpPr/>
          <p:nvPr/>
        </p:nvSpPr>
        <p:spPr>
          <a:xfrm>
            <a:off x="7086600" y="4690872"/>
            <a:ext cx="274320" cy="274320"/>
          </a:xfrm>
          <a:prstGeom prst="ellipse">
            <a:avLst/>
          </a:prstGeom>
          <a:solidFill>
            <a:srgbClr val="C9FF4A"/>
          </a:solidFill>
          <a:ln/>
        </p:spPr>
      </p:sp>
      <p:sp>
        <p:nvSpPr>
          <p:cNvPr id="56" name="Text 54"/>
          <p:cNvSpPr txBox="1"/>
          <p:nvPr/>
        </p:nvSpPr>
        <p:spPr>
          <a:xfrm>
            <a:off x="7086600" y="4690872"/>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57" name="Text 55"/>
          <p:cNvSpPr txBox="1"/>
          <p:nvPr/>
        </p:nvSpPr>
        <p:spPr>
          <a:xfrm>
            <a:off x="7498080" y="4599432"/>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Validated customer pricing per movement</a:t>
            </a:r>
            <a:endParaRPr lang="en-US" sz="1200" dirty="0"/>
          </a:p>
        </p:txBody>
      </p:sp>
      <p:sp>
        <p:nvSpPr>
          <p:cNvPr id="58" name="Shape 56"/>
          <p:cNvSpPr/>
          <p:nvPr/>
        </p:nvSpPr>
        <p:spPr>
          <a:xfrm>
            <a:off x="7086600" y="5175504"/>
            <a:ext cx="274320" cy="274320"/>
          </a:xfrm>
          <a:prstGeom prst="ellipse">
            <a:avLst/>
          </a:prstGeom>
          <a:solidFill>
            <a:srgbClr val="C9FF4A"/>
          </a:solidFill>
          <a:ln/>
        </p:spPr>
      </p:sp>
      <p:sp>
        <p:nvSpPr>
          <p:cNvPr id="59" name="Text 57"/>
          <p:cNvSpPr txBox="1"/>
          <p:nvPr/>
        </p:nvSpPr>
        <p:spPr>
          <a:xfrm>
            <a:off x="7086600" y="5175504"/>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60" name="Text 58"/>
          <p:cNvSpPr txBox="1"/>
          <p:nvPr/>
        </p:nvSpPr>
        <p:spPr>
          <a:xfrm>
            <a:off x="7498080" y="5084064"/>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 go / no-go decision on the first commercial corridor</a:t>
            </a:r>
            <a:endParaRPr lang="en-US" sz="1200" dirty="0"/>
          </a:p>
        </p:txBody>
      </p:sp>
      <p:sp>
        <p:nvSpPr>
          <p:cNvPr id="61" name="Shape 59"/>
          <p:cNvSpPr/>
          <p:nvPr/>
        </p:nvSpPr>
        <p:spPr>
          <a:xfrm>
            <a:off x="7086600" y="5660136"/>
            <a:ext cx="274320" cy="274320"/>
          </a:xfrm>
          <a:prstGeom prst="ellipse">
            <a:avLst/>
          </a:prstGeom>
          <a:solidFill>
            <a:srgbClr val="C9FF4A"/>
          </a:solidFill>
          <a:ln/>
        </p:spPr>
      </p:sp>
      <p:sp>
        <p:nvSpPr>
          <p:cNvPr id="62" name="Text 60"/>
          <p:cNvSpPr txBox="1"/>
          <p:nvPr/>
        </p:nvSpPr>
        <p:spPr>
          <a:xfrm>
            <a:off x="7086600" y="5660136"/>
            <a:ext cx="274320" cy="274320"/>
          </a:xfrm>
          <a:prstGeom prst="rect">
            <a:avLst/>
          </a:prstGeom>
          <a:noFill/>
          <a:ln/>
        </p:spPr>
        <p:txBody>
          <a:bodyPr wrap="square" lIns="0" tIns="0" rIns="0" bIns="0" rtlCol="0" anchor="ctr"/>
          <a:lstStyle/>
          <a:p>
            <a:pPr algn="ctr" indent="0" marL="0">
              <a:buNone/>
            </a:pPr>
            <a:r>
              <a:rPr lang="en-US" sz="1000" b="1" dirty="0">
                <a:solidFill>
                  <a:srgbClr val="10211D"/>
                </a:solidFill>
                <a:latin typeface="Calibri" pitchFamily="34" charset="0"/>
                <a:ea typeface="Calibri" pitchFamily="34" charset="-122"/>
                <a:cs typeface="Calibri" pitchFamily="34" charset="-120"/>
              </a:rPr>
              <a:t>✓</a:t>
            </a:r>
            <a:endParaRPr lang="en-US" sz="1000" dirty="0"/>
          </a:p>
        </p:txBody>
      </p:sp>
      <p:sp>
        <p:nvSpPr>
          <p:cNvPr id="63" name="Text 61"/>
          <p:cNvSpPr txBox="1"/>
          <p:nvPr/>
        </p:nvSpPr>
        <p:spPr>
          <a:xfrm>
            <a:off x="7498080" y="5568696"/>
            <a:ext cx="3824935" cy="457200"/>
          </a:xfrm>
          <a:prstGeom prst="rect">
            <a:avLst/>
          </a:prstGeom>
          <a:noFill/>
          <a:ln/>
        </p:spPr>
        <p:txBody>
          <a:bodyPr wrap="square" lIns="0" tIns="0" rIns="0" bIns="0" rtlCol="0" anchor="ctr"/>
          <a:lstStyle/>
          <a:p>
            <a:pPr indent="0" marL="0">
              <a:buNone/>
            </a:pPr>
            <a:r>
              <a:rPr lang="en-US" sz="1200" dirty="0">
                <a:solidFill>
                  <a:srgbClr val="F0EEE6"/>
                </a:solidFill>
                <a:latin typeface="Calibri" pitchFamily="34" charset="0"/>
                <a:ea typeface="Calibri" pitchFamily="34" charset="-122"/>
                <a:cs typeface="Calibri" pitchFamily="34" charset="-120"/>
              </a:rPr>
              <a:t>A qualified pipeline for corridor 2</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0EEE6"/>
        </a:solidFill>
      </p:bgPr>
    </p:bg>
    <p:spTree>
      <p:nvGrpSpPr>
        <p:cNvPr id="1" name=""/>
        <p:cNvGrpSpPr/>
        <p:nvPr/>
      </p:nvGrpSpPr>
      <p:grpSpPr>
        <a:xfrm>
          <a:off x="0" y="0"/>
          <a:ext cx="0" cy="0"/>
          <a:chOff x="0" y="0"/>
          <a:chExt cx="0" cy="0"/>
        </a:xfrm>
      </p:grpSpPr>
      <p:sp>
        <p:nvSpPr>
          <p:cNvPr id="2" name="Shape 0"/>
          <p:cNvSpPr/>
          <p:nvPr/>
        </p:nvSpPr>
        <p:spPr>
          <a:xfrm>
            <a:off x="640080" y="457200"/>
            <a:ext cx="384048" cy="384048"/>
          </a:xfrm>
          <a:prstGeom prst="roundRect">
            <a:avLst>
              <a:gd name="adj" fmla="val 16667"/>
            </a:avLst>
          </a:prstGeom>
          <a:solidFill>
            <a:srgbClr val="10211D"/>
          </a:solidFill>
          <a:ln/>
        </p:spPr>
      </p:sp>
      <p:sp>
        <p:nvSpPr>
          <p:cNvPr id="3" name="Text 1"/>
          <p:cNvSpPr txBox="1"/>
          <p:nvPr/>
        </p:nvSpPr>
        <p:spPr>
          <a:xfrm>
            <a:off x="640080" y="457200"/>
            <a:ext cx="384048" cy="384048"/>
          </a:xfrm>
          <a:prstGeom prst="rect">
            <a:avLst/>
          </a:prstGeom>
          <a:noFill/>
          <a:ln/>
        </p:spPr>
        <p:txBody>
          <a:bodyPr wrap="square" lIns="0" tIns="0" rIns="0" bIns="0" rtlCol="0" anchor="ctr"/>
          <a:lstStyle/>
          <a:p>
            <a:pPr algn="ctr" indent="0" marL="0">
              <a:buNone/>
            </a:pPr>
            <a:r>
              <a:rPr lang="en-US" sz="1300" b="1" dirty="0">
                <a:solidFill>
                  <a:srgbClr val="C9FF4A"/>
                </a:solidFill>
                <a:latin typeface="Calibri" pitchFamily="34" charset="0"/>
                <a:ea typeface="Calibri" pitchFamily="34" charset="-122"/>
                <a:cs typeface="Calibri" pitchFamily="34" charset="-120"/>
              </a:rPr>
              <a:t>19</a:t>
            </a:r>
            <a:endParaRPr lang="en-US" sz="1300" dirty="0"/>
          </a:p>
        </p:txBody>
      </p:sp>
      <p:sp>
        <p:nvSpPr>
          <p:cNvPr id="4" name="Text 2"/>
          <p:cNvSpPr txBox="1"/>
          <p:nvPr/>
        </p:nvSpPr>
        <p:spPr>
          <a:xfrm>
            <a:off x="1152144" y="457200"/>
            <a:ext cx="8229600" cy="384048"/>
          </a:xfrm>
          <a:prstGeom prst="rect">
            <a:avLst/>
          </a:prstGeom>
          <a:noFill/>
          <a:ln/>
        </p:spPr>
        <p:txBody>
          <a:bodyPr wrap="square" lIns="0" tIns="0" rIns="0" bIns="0" rtlCol="0" anchor="ctr"/>
          <a:lstStyle/>
          <a:p>
            <a:pPr indent="0" marL="0">
              <a:buNone/>
            </a:pPr>
            <a:r>
              <a:rPr lang="en-US" sz="1100" b="1" spc="200" kern="0" dirty="0">
                <a:solidFill>
                  <a:srgbClr val="526059"/>
                </a:solidFill>
                <a:latin typeface="Calibri" pitchFamily="34" charset="0"/>
                <a:ea typeface="Calibri" pitchFamily="34" charset="-122"/>
                <a:cs typeface="Calibri" pitchFamily="34" charset="-120"/>
              </a:rPr>
              <a:t>WHAT WE WANT YOUR VIEW ON</a:t>
            </a:r>
            <a:endParaRPr lang="en-US" sz="1100" dirty="0"/>
          </a:p>
        </p:txBody>
      </p:sp>
      <p:sp>
        <p:nvSpPr>
          <p:cNvPr id="5" name="Text 3"/>
          <p:cNvSpPr txBox="1"/>
          <p:nvPr/>
        </p:nvSpPr>
        <p:spPr>
          <a:xfrm>
            <a:off x="640080" y="6492240"/>
            <a:ext cx="5486400" cy="256032"/>
          </a:xfrm>
          <a:prstGeom prst="rect">
            <a:avLst/>
          </a:prstGeom>
          <a:noFill/>
          <a:ln/>
        </p:spPr>
        <p:txBody>
          <a:bodyPr wrap="square" lIns="0" tIns="0" rIns="0" bIns="0" rtlCol="0" anchor="ctr"/>
          <a:lstStyle/>
          <a:p>
            <a:pPr indent="0" marL="0">
              <a:buNone/>
            </a:pPr>
            <a:r>
              <a:rPr lang="en-US" sz="800" spc="100" kern="0" dirty="0">
                <a:solidFill>
                  <a:srgbClr val="8B958E"/>
                </a:solidFill>
                <a:latin typeface="Calibri" pitchFamily="34" charset="0"/>
                <a:ea typeface="Calibri" pitchFamily="34" charset="-122"/>
                <a:cs typeface="Calibri" pitchFamily="34" charset="-120"/>
              </a:rPr>
              <a:t>SIMPLYCITY — INVESTOR BRIEF V2</a:t>
            </a:r>
            <a:endParaRPr lang="en-US" sz="800" dirty="0"/>
          </a:p>
        </p:txBody>
      </p:sp>
      <p:sp>
        <p:nvSpPr>
          <p:cNvPr id="6" name="Text 4"/>
          <p:cNvSpPr txBox="1"/>
          <p:nvPr/>
        </p:nvSpPr>
        <p:spPr>
          <a:xfrm>
            <a:off x="6065215" y="6492240"/>
            <a:ext cx="5486400" cy="256032"/>
          </a:xfrm>
          <a:prstGeom prst="rect">
            <a:avLst/>
          </a:prstGeom>
          <a:noFill/>
          <a:ln/>
        </p:spPr>
        <p:txBody>
          <a:bodyPr wrap="square" lIns="0" tIns="0" rIns="0" bIns="0" rtlCol="0" anchor="ctr"/>
          <a:lstStyle/>
          <a:p>
            <a:pPr algn="r" indent="0" marL="0">
              <a:buNone/>
            </a:pPr>
            <a:r>
              <a:rPr lang="en-US" sz="800" dirty="0">
                <a:solidFill>
                  <a:srgbClr val="8B958E"/>
                </a:solidFill>
                <a:latin typeface="Calibri" pitchFamily="34" charset="0"/>
                <a:ea typeface="Calibri" pitchFamily="34" charset="-122"/>
                <a:cs typeface="Calibri" pitchFamily="34" charset="-120"/>
              </a:rPr>
              <a:t>CONCEPT MATERIAL — ILLUSTRATIVE, NOT AUDITED, NOT AN OFFER</a:t>
            </a:r>
            <a:endParaRPr lang="en-US" sz="800" dirty="0"/>
          </a:p>
        </p:txBody>
      </p:sp>
      <p:sp>
        <p:nvSpPr>
          <p:cNvPr id="7" name="Text 5"/>
          <p:cNvSpPr txBox="1"/>
          <p:nvPr/>
        </p:nvSpPr>
        <p:spPr>
          <a:xfrm>
            <a:off x="11094415" y="457200"/>
            <a:ext cx="457200" cy="274320"/>
          </a:xfrm>
          <a:prstGeom prst="rect">
            <a:avLst/>
          </a:prstGeom>
          <a:noFill/>
          <a:ln/>
        </p:spPr>
        <p:txBody>
          <a:bodyPr wrap="square" lIns="0" tIns="0" rIns="0" bIns="0" rtlCol="0" anchor="ctr"/>
          <a:lstStyle/>
          <a:p>
            <a:pPr algn="r" indent="0" marL="0">
              <a:buNone/>
            </a:pPr>
            <a:r>
              <a:rPr lang="en-US" sz="900" dirty="0">
                <a:solidFill>
                  <a:srgbClr val="8B958E"/>
                </a:solidFill>
                <a:latin typeface="Calibri" pitchFamily="34" charset="0"/>
                <a:ea typeface="Calibri" pitchFamily="34" charset="-122"/>
                <a:cs typeface="Calibri" pitchFamily="34" charset="-120"/>
              </a:rPr>
              <a:t>20</a:t>
            </a:r>
            <a:endParaRPr lang="en-US" sz="900" dirty="0"/>
          </a:p>
        </p:txBody>
      </p:sp>
      <p:sp>
        <p:nvSpPr>
          <p:cNvPr id="8" name="Text 6"/>
          <p:cNvSpPr txBox="1"/>
          <p:nvPr/>
        </p:nvSpPr>
        <p:spPr>
          <a:xfrm>
            <a:off x="640080" y="1051560"/>
            <a:ext cx="10911535" cy="685800"/>
          </a:xfrm>
          <a:prstGeom prst="rect">
            <a:avLst/>
          </a:prstGeom>
          <a:noFill/>
          <a:ln/>
        </p:spPr>
        <p:txBody>
          <a:bodyPr wrap="square" lIns="0" tIns="0" rIns="0" bIns="0" rtlCol="0" anchor="t"/>
          <a:lstStyle/>
          <a:p>
            <a:pPr indent="0" marL="0">
              <a:buNone/>
            </a:pPr>
            <a:r>
              <a:rPr lang="en-US" sz="2700" b="1" dirty="0">
                <a:solidFill>
                  <a:srgbClr val="10211D"/>
                </a:solidFill>
                <a:latin typeface="Calibri" pitchFamily="34" charset="0"/>
                <a:ea typeface="Calibri" pitchFamily="34" charset="-122"/>
                <a:cs typeface="Calibri" pitchFamily="34" charset="-120"/>
              </a:rPr>
              <a:t>We’re asking for your judgement before your cheque.</a:t>
            </a:r>
            <a:endParaRPr lang="en-US" sz="2700" dirty="0"/>
          </a:p>
        </p:txBody>
      </p:sp>
      <p:sp>
        <p:nvSpPr>
          <p:cNvPr id="9" name="Shape 7"/>
          <p:cNvSpPr/>
          <p:nvPr/>
        </p:nvSpPr>
        <p:spPr>
          <a:xfrm>
            <a:off x="640080" y="1920240"/>
            <a:ext cx="5318608" cy="960120"/>
          </a:xfrm>
          <a:prstGeom prst="roundRect">
            <a:avLst>
              <a:gd name="adj" fmla="val 6667"/>
            </a:avLst>
          </a:prstGeom>
          <a:solidFill>
            <a:srgbClr val="FFFFFF"/>
          </a:solidFill>
          <a:ln w="12700">
            <a:solidFill>
              <a:srgbClr val="D8D6CC"/>
            </a:solidFill>
            <a:prstDash val="solid"/>
          </a:ln>
        </p:spPr>
      </p:sp>
      <p:sp>
        <p:nvSpPr>
          <p:cNvPr id="10" name="Shape 8"/>
          <p:cNvSpPr/>
          <p:nvPr/>
        </p:nvSpPr>
        <p:spPr>
          <a:xfrm>
            <a:off x="841248" y="2176272"/>
            <a:ext cx="438912" cy="438912"/>
          </a:xfrm>
          <a:prstGeom prst="ellipse">
            <a:avLst/>
          </a:prstGeom>
          <a:solidFill>
            <a:srgbClr val="C9FF4A"/>
          </a:solidFill>
          <a:ln/>
        </p:spPr>
      </p:sp>
      <p:sp>
        <p:nvSpPr>
          <p:cNvPr id="11" name="Text 9"/>
          <p:cNvSpPr txBox="1"/>
          <p:nvPr/>
        </p:nvSpPr>
        <p:spPr>
          <a:xfrm>
            <a:off x="841248" y="217627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1</a:t>
            </a:r>
            <a:endParaRPr lang="en-US" sz="1500" dirty="0"/>
          </a:p>
        </p:txBody>
      </p:sp>
      <p:sp>
        <p:nvSpPr>
          <p:cNvPr id="12" name="Text 10"/>
          <p:cNvSpPr txBox="1"/>
          <p:nvPr/>
        </p:nvSpPr>
        <p:spPr>
          <a:xfrm>
            <a:off x="1463040" y="1920240"/>
            <a:ext cx="4312768" cy="960120"/>
          </a:xfrm>
          <a:prstGeom prst="rect">
            <a:avLst/>
          </a:prstGeom>
          <a:noFill/>
          <a:ln/>
        </p:spPr>
        <p:txBody>
          <a:bodyPr wrap="square" lIns="0" tIns="0" rIns="0" bIns="0" rtlCol="0" anchor="ctr"/>
          <a:lstStyle/>
          <a:p>
            <a:pPr indent="0" marL="0">
              <a:lnSpc>
                <a:spcPct val="115000"/>
              </a:lnSpc>
              <a:buNone/>
            </a:pPr>
            <a:r>
              <a:rPr lang="en-US" sz="1250" dirty="0">
                <a:solidFill>
                  <a:srgbClr val="10211D"/>
                </a:solidFill>
                <a:latin typeface="Calibri" pitchFamily="34" charset="0"/>
                <a:ea typeface="Calibri" pitchFamily="34" charset="-122"/>
                <a:cs typeface="Calibri" pitchFamily="34" charset="-120"/>
              </a:rPr>
              <a:t>Is a coordination and assurance layer a valuable enough standalone business, or does it belong inside an operator?</a:t>
            </a:r>
            <a:endParaRPr lang="en-US" sz="1250" dirty="0"/>
          </a:p>
        </p:txBody>
      </p:sp>
      <p:sp>
        <p:nvSpPr>
          <p:cNvPr id="13" name="Shape 11"/>
          <p:cNvSpPr/>
          <p:nvPr/>
        </p:nvSpPr>
        <p:spPr>
          <a:xfrm>
            <a:off x="6233008" y="1920240"/>
            <a:ext cx="5318608" cy="960120"/>
          </a:xfrm>
          <a:prstGeom prst="roundRect">
            <a:avLst>
              <a:gd name="adj" fmla="val 6667"/>
            </a:avLst>
          </a:prstGeom>
          <a:solidFill>
            <a:srgbClr val="FFFFFF"/>
          </a:solidFill>
          <a:ln w="12700">
            <a:solidFill>
              <a:srgbClr val="D8D6CC"/>
            </a:solidFill>
            <a:prstDash val="solid"/>
          </a:ln>
        </p:spPr>
      </p:sp>
      <p:sp>
        <p:nvSpPr>
          <p:cNvPr id="14" name="Shape 12"/>
          <p:cNvSpPr/>
          <p:nvPr/>
        </p:nvSpPr>
        <p:spPr>
          <a:xfrm>
            <a:off x="6434176" y="2176272"/>
            <a:ext cx="438912" cy="438912"/>
          </a:xfrm>
          <a:prstGeom prst="ellipse">
            <a:avLst/>
          </a:prstGeom>
          <a:solidFill>
            <a:srgbClr val="C9FF4A"/>
          </a:solidFill>
          <a:ln/>
        </p:spPr>
      </p:sp>
      <p:sp>
        <p:nvSpPr>
          <p:cNvPr id="15" name="Text 13"/>
          <p:cNvSpPr txBox="1"/>
          <p:nvPr/>
        </p:nvSpPr>
        <p:spPr>
          <a:xfrm>
            <a:off x="6434176" y="217627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2</a:t>
            </a:r>
            <a:endParaRPr lang="en-US" sz="1500" dirty="0"/>
          </a:p>
        </p:txBody>
      </p:sp>
      <p:sp>
        <p:nvSpPr>
          <p:cNvPr id="16" name="Text 14"/>
          <p:cNvSpPr txBox="1"/>
          <p:nvPr/>
        </p:nvSpPr>
        <p:spPr>
          <a:xfrm>
            <a:off x="7055968" y="1920240"/>
            <a:ext cx="4312768" cy="960120"/>
          </a:xfrm>
          <a:prstGeom prst="rect">
            <a:avLst/>
          </a:prstGeom>
          <a:noFill/>
          <a:ln/>
        </p:spPr>
        <p:txBody>
          <a:bodyPr wrap="square" lIns="0" tIns="0" rIns="0" bIns="0" rtlCol="0" anchor="ctr"/>
          <a:lstStyle/>
          <a:p>
            <a:pPr indent="0" marL="0">
              <a:lnSpc>
                <a:spcPct val="115000"/>
              </a:lnSpc>
              <a:buNone/>
            </a:pPr>
            <a:r>
              <a:rPr lang="en-US" sz="1250" dirty="0">
                <a:solidFill>
                  <a:srgbClr val="10211D"/>
                </a:solidFill>
                <a:latin typeface="Calibri" pitchFamily="34" charset="0"/>
                <a:ea typeface="Calibri" pitchFamily="34" charset="-122"/>
                <a:cs typeface="Calibri" pitchFamily="34" charset="-120"/>
              </a:rPr>
              <a:t>Do Amsterdam medical samples make sense as the first wedge?</a:t>
            </a:r>
            <a:endParaRPr lang="en-US" sz="1250" dirty="0"/>
          </a:p>
        </p:txBody>
      </p:sp>
      <p:sp>
        <p:nvSpPr>
          <p:cNvPr id="17" name="Shape 15"/>
          <p:cNvSpPr/>
          <p:nvPr/>
        </p:nvSpPr>
        <p:spPr>
          <a:xfrm>
            <a:off x="640080" y="3017520"/>
            <a:ext cx="5318608" cy="960120"/>
          </a:xfrm>
          <a:prstGeom prst="roundRect">
            <a:avLst>
              <a:gd name="adj" fmla="val 6667"/>
            </a:avLst>
          </a:prstGeom>
          <a:solidFill>
            <a:srgbClr val="FFFFFF"/>
          </a:solidFill>
          <a:ln w="12700">
            <a:solidFill>
              <a:srgbClr val="D8D6CC"/>
            </a:solidFill>
            <a:prstDash val="solid"/>
          </a:ln>
        </p:spPr>
      </p:sp>
      <p:sp>
        <p:nvSpPr>
          <p:cNvPr id="18" name="Shape 16"/>
          <p:cNvSpPr/>
          <p:nvPr/>
        </p:nvSpPr>
        <p:spPr>
          <a:xfrm>
            <a:off x="841248" y="3273552"/>
            <a:ext cx="438912" cy="438912"/>
          </a:xfrm>
          <a:prstGeom prst="ellipse">
            <a:avLst/>
          </a:prstGeom>
          <a:solidFill>
            <a:srgbClr val="C9FF4A"/>
          </a:solidFill>
          <a:ln/>
        </p:spPr>
      </p:sp>
      <p:sp>
        <p:nvSpPr>
          <p:cNvPr id="19" name="Text 17"/>
          <p:cNvSpPr txBox="1"/>
          <p:nvPr/>
        </p:nvSpPr>
        <p:spPr>
          <a:xfrm>
            <a:off x="841248" y="327355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3</a:t>
            </a:r>
            <a:endParaRPr lang="en-US" sz="1500" dirty="0"/>
          </a:p>
        </p:txBody>
      </p:sp>
      <p:sp>
        <p:nvSpPr>
          <p:cNvPr id="20" name="Text 18"/>
          <p:cNvSpPr txBox="1"/>
          <p:nvPr/>
        </p:nvSpPr>
        <p:spPr>
          <a:xfrm>
            <a:off x="1463040" y="3017520"/>
            <a:ext cx="4312768" cy="960120"/>
          </a:xfrm>
          <a:prstGeom prst="rect">
            <a:avLst/>
          </a:prstGeom>
          <a:noFill/>
          <a:ln/>
        </p:spPr>
        <p:txBody>
          <a:bodyPr wrap="square" lIns="0" tIns="0" rIns="0" bIns="0" rtlCol="0" anchor="ctr"/>
          <a:lstStyle/>
          <a:p>
            <a:pPr indent="0" marL="0">
              <a:lnSpc>
                <a:spcPct val="115000"/>
              </a:lnSpc>
              <a:buNone/>
            </a:pPr>
            <a:r>
              <a:rPr lang="en-US" sz="1250" dirty="0">
                <a:solidFill>
                  <a:srgbClr val="10211D"/>
                </a:solidFill>
                <a:latin typeface="Calibri" pitchFamily="34" charset="0"/>
                <a:ea typeface="Calibri" pitchFamily="34" charset="-122"/>
                <a:cs typeface="Calibri" pitchFamily="34" charset="-120"/>
              </a:rPr>
              <a:t>Who should own the commercial contract: the hospital, the lab network or the operator?</a:t>
            </a:r>
            <a:endParaRPr lang="en-US" sz="1250" dirty="0"/>
          </a:p>
        </p:txBody>
      </p:sp>
      <p:sp>
        <p:nvSpPr>
          <p:cNvPr id="21" name="Shape 19"/>
          <p:cNvSpPr/>
          <p:nvPr/>
        </p:nvSpPr>
        <p:spPr>
          <a:xfrm>
            <a:off x="6233008" y="3017520"/>
            <a:ext cx="5318608" cy="960120"/>
          </a:xfrm>
          <a:prstGeom prst="roundRect">
            <a:avLst>
              <a:gd name="adj" fmla="val 6667"/>
            </a:avLst>
          </a:prstGeom>
          <a:solidFill>
            <a:srgbClr val="FFFFFF"/>
          </a:solidFill>
          <a:ln w="12700">
            <a:solidFill>
              <a:srgbClr val="D8D6CC"/>
            </a:solidFill>
            <a:prstDash val="solid"/>
          </a:ln>
        </p:spPr>
      </p:sp>
      <p:sp>
        <p:nvSpPr>
          <p:cNvPr id="22" name="Shape 20"/>
          <p:cNvSpPr/>
          <p:nvPr/>
        </p:nvSpPr>
        <p:spPr>
          <a:xfrm>
            <a:off x="6434176" y="3273552"/>
            <a:ext cx="438912" cy="438912"/>
          </a:xfrm>
          <a:prstGeom prst="ellipse">
            <a:avLst/>
          </a:prstGeom>
          <a:solidFill>
            <a:srgbClr val="C9FF4A"/>
          </a:solidFill>
          <a:ln/>
        </p:spPr>
      </p:sp>
      <p:sp>
        <p:nvSpPr>
          <p:cNvPr id="23" name="Text 21"/>
          <p:cNvSpPr txBox="1"/>
          <p:nvPr/>
        </p:nvSpPr>
        <p:spPr>
          <a:xfrm>
            <a:off x="6434176" y="327355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4</a:t>
            </a:r>
            <a:endParaRPr lang="en-US" sz="1500" dirty="0"/>
          </a:p>
        </p:txBody>
      </p:sp>
      <p:sp>
        <p:nvSpPr>
          <p:cNvPr id="24" name="Text 22"/>
          <p:cNvSpPr txBox="1"/>
          <p:nvPr/>
        </p:nvSpPr>
        <p:spPr>
          <a:xfrm>
            <a:off x="7055968" y="3017520"/>
            <a:ext cx="4312768" cy="960120"/>
          </a:xfrm>
          <a:prstGeom prst="rect">
            <a:avLst/>
          </a:prstGeom>
          <a:noFill/>
          <a:ln/>
        </p:spPr>
        <p:txBody>
          <a:bodyPr wrap="square" lIns="0" tIns="0" rIns="0" bIns="0" rtlCol="0" anchor="ctr"/>
          <a:lstStyle/>
          <a:p>
            <a:pPr indent="0" marL="0">
              <a:lnSpc>
                <a:spcPct val="115000"/>
              </a:lnSpc>
              <a:buNone/>
            </a:pPr>
            <a:r>
              <a:rPr lang="en-US" sz="1250" dirty="0">
                <a:solidFill>
                  <a:srgbClr val="10211D"/>
                </a:solidFill>
                <a:latin typeface="Calibri" pitchFamily="34" charset="0"/>
                <a:ea typeface="Calibri" pitchFamily="34" charset="-122"/>
                <a:cs typeface="Calibri" pitchFamily="34" charset="-120"/>
              </a:rPr>
              <a:t>What evidence would you need before funding the first corridor?</a:t>
            </a:r>
            <a:endParaRPr lang="en-US" sz="1250" dirty="0"/>
          </a:p>
        </p:txBody>
      </p:sp>
      <p:sp>
        <p:nvSpPr>
          <p:cNvPr id="25" name="Shape 23"/>
          <p:cNvSpPr/>
          <p:nvPr/>
        </p:nvSpPr>
        <p:spPr>
          <a:xfrm>
            <a:off x="640080" y="4114800"/>
            <a:ext cx="5318608" cy="960120"/>
          </a:xfrm>
          <a:prstGeom prst="roundRect">
            <a:avLst>
              <a:gd name="adj" fmla="val 6667"/>
            </a:avLst>
          </a:prstGeom>
          <a:solidFill>
            <a:srgbClr val="FFFFFF"/>
          </a:solidFill>
          <a:ln w="12700">
            <a:solidFill>
              <a:srgbClr val="D8D6CC"/>
            </a:solidFill>
            <a:prstDash val="solid"/>
          </a:ln>
        </p:spPr>
      </p:sp>
      <p:sp>
        <p:nvSpPr>
          <p:cNvPr id="26" name="Shape 24"/>
          <p:cNvSpPr/>
          <p:nvPr/>
        </p:nvSpPr>
        <p:spPr>
          <a:xfrm>
            <a:off x="841248" y="4370832"/>
            <a:ext cx="438912" cy="438912"/>
          </a:xfrm>
          <a:prstGeom prst="ellipse">
            <a:avLst/>
          </a:prstGeom>
          <a:solidFill>
            <a:srgbClr val="C9FF4A"/>
          </a:solidFill>
          <a:ln/>
        </p:spPr>
      </p:sp>
      <p:sp>
        <p:nvSpPr>
          <p:cNvPr id="27" name="Text 25"/>
          <p:cNvSpPr txBox="1"/>
          <p:nvPr/>
        </p:nvSpPr>
        <p:spPr>
          <a:xfrm>
            <a:off x="841248" y="437083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5</a:t>
            </a:r>
            <a:endParaRPr lang="en-US" sz="1500" dirty="0"/>
          </a:p>
        </p:txBody>
      </p:sp>
      <p:sp>
        <p:nvSpPr>
          <p:cNvPr id="28" name="Text 26"/>
          <p:cNvSpPr txBox="1"/>
          <p:nvPr/>
        </p:nvSpPr>
        <p:spPr>
          <a:xfrm>
            <a:off x="1463040" y="4114800"/>
            <a:ext cx="4312768" cy="960120"/>
          </a:xfrm>
          <a:prstGeom prst="rect">
            <a:avLst/>
          </a:prstGeom>
          <a:noFill/>
          <a:ln/>
        </p:spPr>
        <p:txBody>
          <a:bodyPr wrap="square" lIns="0" tIns="0" rIns="0" bIns="0" rtlCol="0" anchor="ctr"/>
          <a:lstStyle/>
          <a:p>
            <a:pPr indent="0" marL="0">
              <a:lnSpc>
                <a:spcPct val="115000"/>
              </a:lnSpc>
              <a:buNone/>
            </a:pPr>
            <a:r>
              <a:rPr lang="en-US" sz="1250" dirty="0">
                <a:solidFill>
                  <a:srgbClr val="10211D"/>
                </a:solidFill>
                <a:latin typeface="Calibri" pitchFamily="34" charset="0"/>
                <a:ea typeface="Calibri" pitchFamily="34" charset="-122"/>
                <a:cs typeface="Calibri" pitchFamily="34" charset="-120"/>
              </a:rPr>
              <a:t>Does the €750k milestone plan buy the right proof?</a:t>
            </a:r>
            <a:endParaRPr lang="en-US" sz="1250" dirty="0"/>
          </a:p>
        </p:txBody>
      </p:sp>
      <p:sp>
        <p:nvSpPr>
          <p:cNvPr id="29" name="Shape 27"/>
          <p:cNvSpPr/>
          <p:nvPr/>
        </p:nvSpPr>
        <p:spPr>
          <a:xfrm>
            <a:off x="6233008" y="4114800"/>
            <a:ext cx="5318608" cy="960120"/>
          </a:xfrm>
          <a:prstGeom prst="roundRect">
            <a:avLst>
              <a:gd name="adj" fmla="val 6667"/>
            </a:avLst>
          </a:prstGeom>
          <a:solidFill>
            <a:srgbClr val="FFFFFF"/>
          </a:solidFill>
          <a:ln w="12700">
            <a:solidFill>
              <a:srgbClr val="D8D6CC"/>
            </a:solidFill>
            <a:prstDash val="solid"/>
          </a:ln>
        </p:spPr>
      </p:sp>
      <p:sp>
        <p:nvSpPr>
          <p:cNvPr id="30" name="Shape 28"/>
          <p:cNvSpPr/>
          <p:nvPr/>
        </p:nvSpPr>
        <p:spPr>
          <a:xfrm>
            <a:off x="6434176" y="4370832"/>
            <a:ext cx="438912" cy="438912"/>
          </a:xfrm>
          <a:prstGeom prst="ellipse">
            <a:avLst/>
          </a:prstGeom>
          <a:solidFill>
            <a:srgbClr val="FF9D83"/>
          </a:solidFill>
          <a:ln/>
        </p:spPr>
      </p:sp>
      <p:sp>
        <p:nvSpPr>
          <p:cNvPr id="31" name="Text 29"/>
          <p:cNvSpPr txBox="1"/>
          <p:nvPr/>
        </p:nvSpPr>
        <p:spPr>
          <a:xfrm>
            <a:off x="6434176" y="4370832"/>
            <a:ext cx="438912" cy="438912"/>
          </a:xfrm>
          <a:prstGeom prst="rect">
            <a:avLst/>
          </a:prstGeom>
          <a:noFill/>
          <a:ln/>
        </p:spPr>
        <p:txBody>
          <a:bodyPr wrap="square" lIns="0" tIns="0" rIns="0" bIns="0" rtlCol="0" anchor="ctr"/>
          <a:lstStyle/>
          <a:p>
            <a:pPr algn="ctr" indent="0" marL="0">
              <a:buNone/>
            </a:pPr>
            <a:r>
              <a:rPr lang="en-US" sz="1500" b="1" dirty="0">
                <a:solidFill>
                  <a:srgbClr val="10211D"/>
                </a:solidFill>
                <a:latin typeface="Calibri" pitchFamily="34" charset="0"/>
                <a:ea typeface="Calibri" pitchFamily="34" charset="-122"/>
                <a:cs typeface="Calibri" pitchFamily="34" charset="-120"/>
              </a:rPr>
              <a:t>6</a:t>
            </a:r>
            <a:endParaRPr lang="en-US" sz="1500" dirty="0"/>
          </a:p>
        </p:txBody>
      </p:sp>
      <p:sp>
        <p:nvSpPr>
          <p:cNvPr id="32" name="Text 30"/>
          <p:cNvSpPr txBox="1"/>
          <p:nvPr/>
        </p:nvSpPr>
        <p:spPr>
          <a:xfrm>
            <a:off x="7055968" y="4114800"/>
            <a:ext cx="4312768" cy="960120"/>
          </a:xfrm>
          <a:prstGeom prst="rect">
            <a:avLst/>
          </a:prstGeom>
          <a:noFill/>
          <a:ln/>
        </p:spPr>
        <p:txBody>
          <a:bodyPr wrap="square" lIns="0" tIns="0" rIns="0" bIns="0" rtlCol="0" anchor="ctr"/>
          <a:lstStyle/>
          <a:p>
            <a:pPr indent="0" marL="0">
              <a:lnSpc>
                <a:spcPct val="115000"/>
              </a:lnSpc>
              <a:buNone/>
            </a:pPr>
            <a:r>
              <a:rPr lang="en-US" sz="1250" dirty="0">
                <a:solidFill>
                  <a:srgbClr val="10211D"/>
                </a:solidFill>
                <a:latin typeface="Calibri" pitchFamily="34" charset="0"/>
                <a:ea typeface="Calibri" pitchFamily="34" charset="-122"/>
                <a:cs typeface="Calibri" pitchFamily="34" charset="-120"/>
              </a:rPr>
              <a:t>Which complementary founding capability would you prioritise first: healthcare / commercial, or aviation operations / regulatory?</a:t>
            </a:r>
            <a:endParaRPr lang="en-US" sz="1250" dirty="0"/>
          </a:p>
        </p:txBody>
      </p:sp>
      <p:sp>
        <p:nvSpPr>
          <p:cNvPr id="33" name="Shape 31"/>
          <p:cNvSpPr/>
          <p:nvPr/>
        </p:nvSpPr>
        <p:spPr>
          <a:xfrm>
            <a:off x="640080" y="5303520"/>
            <a:ext cx="10911535" cy="960120"/>
          </a:xfrm>
          <a:prstGeom prst="roundRect">
            <a:avLst>
              <a:gd name="adj" fmla="val 6667"/>
            </a:avLst>
          </a:prstGeom>
          <a:solidFill>
            <a:srgbClr val="183A31"/>
          </a:solidFill>
          <a:ln/>
        </p:spPr>
      </p:sp>
      <p:sp>
        <p:nvSpPr>
          <p:cNvPr id="34" name="Shape 32"/>
          <p:cNvSpPr/>
          <p:nvPr/>
        </p:nvSpPr>
        <p:spPr>
          <a:xfrm>
            <a:off x="914400" y="5550408"/>
            <a:ext cx="457200" cy="457200"/>
          </a:xfrm>
          <a:prstGeom prst="ellipse">
            <a:avLst/>
          </a:prstGeom>
          <a:solidFill>
            <a:srgbClr val="C9FF4A"/>
          </a:solidFill>
          <a:ln/>
        </p:spPr>
      </p:sp>
      <p:sp>
        <p:nvSpPr>
          <p:cNvPr id="35" name="Text 33"/>
          <p:cNvSpPr txBox="1"/>
          <p:nvPr/>
        </p:nvSpPr>
        <p:spPr>
          <a:xfrm>
            <a:off x="914400" y="5550408"/>
            <a:ext cx="457200" cy="457200"/>
          </a:xfrm>
          <a:prstGeom prst="rect">
            <a:avLst/>
          </a:prstGeom>
          <a:noFill/>
          <a:ln/>
        </p:spPr>
        <p:txBody>
          <a:bodyPr wrap="square" lIns="0" tIns="0" rIns="0" bIns="0" rtlCol="0" anchor="ctr"/>
          <a:lstStyle/>
          <a:p>
            <a:pPr algn="ctr" indent="0" marL="0">
              <a:buNone/>
            </a:pPr>
            <a:r>
              <a:rPr lang="en-US" sz="1600" b="1" dirty="0">
                <a:solidFill>
                  <a:srgbClr val="10211D"/>
                </a:solidFill>
                <a:latin typeface="Calibri" pitchFamily="34" charset="0"/>
                <a:ea typeface="Calibri" pitchFamily="34" charset="-122"/>
                <a:cs typeface="Calibri" pitchFamily="34" charset="-120"/>
              </a:rPr>
              <a:t>S</a:t>
            </a:r>
            <a:endParaRPr lang="en-US" sz="1600" dirty="0"/>
          </a:p>
        </p:txBody>
      </p:sp>
      <p:sp>
        <p:nvSpPr>
          <p:cNvPr id="36" name="Text 34"/>
          <p:cNvSpPr txBox="1"/>
          <p:nvPr/>
        </p:nvSpPr>
        <p:spPr>
          <a:xfrm>
            <a:off x="1554480" y="5303520"/>
            <a:ext cx="7253935" cy="960120"/>
          </a:xfrm>
          <a:prstGeom prst="rect">
            <a:avLst/>
          </a:prstGeom>
          <a:noFill/>
          <a:ln/>
        </p:spPr>
        <p:txBody>
          <a:bodyPr wrap="square" lIns="0" tIns="0" rIns="0" bIns="0" rtlCol="0" anchor="ctr"/>
          <a:lstStyle/>
          <a:p>
            <a:pPr indent="0" marL="0">
              <a:lnSpc>
                <a:spcPct val="120000"/>
              </a:lnSpc>
              <a:buNone/>
            </a:pPr>
            <a:r>
              <a:rPr lang="en-US" sz="1300" dirty="0">
                <a:solidFill>
                  <a:srgbClr val="F0EEE6"/>
                </a:solidFill>
                <a:latin typeface="Calibri" pitchFamily="34" charset="0"/>
                <a:ea typeface="Calibri" pitchFamily="34" charset="-122"/>
                <a:cs typeface="Calibri" pitchFamily="34" charset="-120"/>
              </a:rPr>
              <a:t>Can we prove one essential route is safer, more reliable and more accountable than the status quo, </a:t>
            </a:r>
            <a:pPr indent="0" marL="0">
              <a:lnSpc>
                <a:spcPct val="120000"/>
              </a:lnSpc>
              <a:buNone/>
            </a:pPr>
            <a:r>
              <a:rPr lang="en-US" sz="1300" b="1" dirty="0">
                <a:solidFill>
                  <a:srgbClr val="C9FF4A"/>
                </a:solidFill>
                <a:latin typeface="Calibri" pitchFamily="34" charset="0"/>
                <a:ea typeface="Calibri" pitchFamily="34" charset="-122"/>
                <a:cs typeface="Calibri" pitchFamily="34" charset="-120"/>
              </a:rPr>
              <a:t>and build the layer that lets that proof travel to the next city?</a:t>
            </a:r>
            <a:endParaRPr lang="en-US" sz="1300" dirty="0"/>
          </a:p>
        </p:txBody>
      </p:sp>
      <p:sp>
        <p:nvSpPr>
          <p:cNvPr id="37" name="Text 35"/>
          <p:cNvSpPr txBox="1"/>
          <p:nvPr/>
        </p:nvSpPr>
        <p:spPr>
          <a:xfrm>
            <a:off x="8808415" y="5303520"/>
            <a:ext cx="2514600" cy="960120"/>
          </a:xfrm>
          <a:prstGeom prst="rect">
            <a:avLst/>
          </a:prstGeom>
          <a:noFill/>
          <a:ln/>
        </p:spPr>
        <p:txBody>
          <a:bodyPr wrap="square" lIns="0" tIns="0" rIns="0" bIns="0" rtlCol="0" anchor="ctr"/>
          <a:lstStyle/>
          <a:p>
            <a:pPr algn="r" indent="0" marL="0">
              <a:buNone/>
            </a:pPr>
            <a:r>
              <a:rPr lang="en-US" sz="1100" dirty="0">
                <a:solidFill>
                  <a:srgbClr val="C2CCC4"/>
                </a:solidFill>
                <a:latin typeface="Calibri" pitchFamily="34" charset="0"/>
                <a:ea typeface="Calibri" pitchFamily="34" charset="-122"/>
                <a:cs typeface="Calibri" pitchFamily="34" charset="-120"/>
              </a:rPr>
              <a:t>simplycity.nl</a:t>
            </a:r>
            <a:endParaRPr lang="en-US" sz="1100" dirty="0"/>
          </a:p>
          <a:p>
            <a:pPr algn="r" indent="0" marL="0">
              <a:buNone/>
            </a:pPr>
            <a:r>
              <a:rPr lang="en-US" sz="1100" dirty="0">
                <a:solidFill>
                  <a:srgbClr val="C2CCC4"/>
                </a:solidFill>
                <a:latin typeface="Calibri" pitchFamily="34" charset="0"/>
                <a:ea typeface="Calibri" pitchFamily="34" charset="-122"/>
                <a:cs typeface="Calibri" pitchFamily="34" charset="-120"/>
              </a:rPr>
              <a:t>live platform · model · documents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Simplycity — Investor Brief v2</dc:title>
  <dc:subject>PptxGenJS Presentation</dc:subject>
  <dc:creator>Prabhat Kumar, Simplycity</dc:creator>
  <cp:lastModifiedBy>Prabhat Kumar, Simplycity</cp:lastModifiedBy>
  <cp:revision>1</cp:revision>
  <dcterms:created xsi:type="dcterms:W3CDTF">2026-09-27T14:12:39Z</dcterms:created>
  <dcterms:modified xsi:type="dcterms:W3CDTF">2026-09-27T14:12:39Z</dcterms:modified>
</cp:coreProperties>
</file>